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51" r:id="rId2"/>
    <p:sldId id="352" r:id="rId3"/>
    <p:sldId id="333" r:id="rId4"/>
    <p:sldId id="334" r:id="rId5"/>
    <p:sldId id="335" r:id="rId6"/>
    <p:sldId id="343" r:id="rId7"/>
    <p:sldId id="344" r:id="rId8"/>
    <p:sldId id="345" r:id="rId9"/>
    <p:sldId id="347" r:id="rId10"/>
    <p:sldId id="346" r:id="rId11"/>
    <p:sldId id="349" r:id="rId12"/>
    <p:sldId id="322" r:id="rId13"/>
    <p:sldId id="353" r:id="rId14"/>
    <p:sldId id="348" r:id="rId15"/>
    <p:sldId id="350" r:id="rId16"/>
    <p:sldId id="313" r:id="rId17"/>
  </p:sldIdLst>
  <p:sldSz cx="9144000" cy="6858000" type="screen4x3"/>
  <p:notesSz cx="7315200" cy="9601200"/>
  <p:custDataLst>
    <p:tags r:id="rId20"/>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43882"/>
    <a:srgbClr val="852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1929" autoAdjust="0"/>
  </p:normalViewPr>
  <p:slideViewPr>
    <p:cSldViewPr>
      <p:cViewPr varScale="1">
        <p:scale>
          <a:sx n="107" d="100"/>
          <a:sy n="107" d="100"/>
        </p:scale>
        <p:origin x="19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44B8630-83E7-4FEC-B922-8E9E101780FB}" type="datetimeFigureOut">
              <a:rPr lang="en-US" smtClean="0"/>
              <a:t>5/16/2017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9F21A9D-C9DA-420B-882E-E69E160E738A}" type="slidenum">
              <a:rPr lang="en-US" smtClean="0"/>
              <a:t>‹#›</a:t>
            </a:fld>
            <a:endParaRPr lang="en-US"/>
          </a:p>
        </p:txBody>
      </p:sp>
    </p:spTree>
    <p:extLst>
      <p:ext uri="{BB962C8B-B14F-4D97-AF65-F5344CB8AC3E}">
        <p14:creationId xmlns:p14="http://schemas.microsoft.com/office/powerpoint/2010/main" val="18953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1" charset="-128"/>
                <a:cs typeface="+mn-cs"/>
              </a:defRPr>
            </a:lvl1pPr>
          </a:lstStyle>
          <a:p>
            <a:pPr>
              <a:defRPr/>
            </a:pPr>
            <a:endParaRPr lang="en-US"/>
          </a:p>
        </p:txBody>
      </p:sp>
      <p:sp>
        <p:nvSpPr>
          <p:cNvPr id="174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1" charset="-128"/>
                <a:cs typeface="+mn-cs"/>
              </a:defRPr>
            </a:lvl1pPr>
          </a:lstStyle>
          <a:p>
            <a:pPr>
              <a:defRPr/>
            </a:pPr>
            <a:fld id="{7124014F-9086-453E-8503-C3EE239723D3}" type="datetimeFigureOut">
              <a:rPr lang="en-US"/>
              <a:pPr>
                <a:defRPr/>
              </a:pPr>
              <a:t>5/16/2017</a:t>
            </a:fld>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1"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vl1pPr>
          </a:lstStyle>
          <a:p>
            <a:fld id="{0B9DF7D7-6D1A-4B5B-BE1D-3D8E108C0B27}" type="slidenum">
              <a:rPr lang="en-US" altLang="en-US"/>
              <a:pPr/>
              <a:t>‹#›</a:t>
            </a:fld>
            <a:endParaRPr lang="en-US" altLang="en-US"/>
          </a:p>
        </p:txBody>
      </p:sp>
    </p:spTree>
    <p:extLst>
      <p:ext uri="{BB962C8B-B14F-4D97-AF65-F5344CB8AC3E}">
        <p14:creationId xmlns:p14="http://schemas.microsoft.com/office/powerpoint/2010/main" val="186311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series</a:t>
            </a:r>
            <a:r>
              <a:rPr lang="en-US" baseline="0" dirty="0"/>
              <a:t> of presentations on LXI.  This presentation is focused on achieving higher test system performance and development using LXI Devices.</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t>A sub-test sequence involves a DMM, Power Supply, Signal Generator, some switching, and a DMM. The figure illustrates the sequence of programming. Note the I/O time is included in each operation.</a:t>
            </a:r>
          </a:p>
          <a:p>
            <a:pPr defTabSz="937900">
              <a:defRPr/>
            </a:pPr>
            <a:endParaRPr lang="en-US" dirty="0">
              <a:latin typeface="Geneva" pitchFamily="1" charset="0"/>
            </a:endParaRPr>
          </a:p>
          <a:p>
            <a:pPr defTabSz="937900">
              <a:defRPr/>
            </a:pPr>
            <a:r>
              <a:rPr lang="en-US" dirty="0">
                <a:latin typeface="Geneva" pitchFamily="1" charset="0"/>
              </a:rPr>
              <a:t>The bottom figure illustrates how all of the operations are performed</a:t>
            </a:r>
            <a:r>
              <a:rPr lang="en-US" baseline="0" dirty="0">
                <a:latin typeface="Geneva" pitchFamily="1" charset="0"/>
              </a:rPr>
              <a:t> typically in series….leading to a total time of 143ms in the example.</a:t>
            </a: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latin typeface="Geneva" pitchFamily="1" charset="0"/>
              </a:rPr>
              <a:t>LXI</a:t>
            </a:r>
            <a:r>
              <a:rPr lang="en-US" baseline="0" dirty="0">
                <a:latin typeface="Geneva" pitchFamily="1" charset="0"/>
              </a:rPr>
              <a:t> Devices inherently have distributed intelligence, so a little planning and understanding of synchronization can yield tremendous time savings. </a:t>
            </a:r>
          </a:p>
          <a:p>
            <a:pPr defTabSz="937900">
              <a:defRPr/>
            </a:pPr>
            <a:endParaRPr lang="en-US" baseline="0" dirty="0">
              <a:latin typeface="Geneva" pitchFamily="1" charset="0"/>
            </a:endParaRPr>
          </a:p>
          <a:p>
            <a:pPr defTabSz="937900">
              <a:defRPr/>
            </a:pPr>
            <a:r>
              <a:rPr lang="en-US" baseline="0" dirty="0">
                <a:latin typeface="Geneva" pitchFamily="1" charset="0"/>
              </a:rPr>
              <a:t>In this case, we program the DMM, Power Supply, Signal Generator, and Switching…but we don’t wait around for each to finish.  This is called overlap processing and is possible with LXI Devices.</a:t>
            </a:r>
          </a:p>
          <a:p>
            <a:pPr defTabSz="937900">
              <a:defRPr/>
            </a:pPr>
            <a:endParaRPr lang="en-US" baseline="0" dirty="0">
              <a:latin typeface="Geneva" pitchFamily="1" charset="0"/>
            </a:endParaRPr>
          </a:p>
          <a:p>
            <a:pPr defTabSz="937900">
              <a:defRPr/>
            </a:pPr>
            <a:r>
              <a:rPr lang="en-US" baseline="0" dirty="0">
                <a:latin typeface="Geneva" pitchFamily="1" charset="0"/>
              </a:rPr>
              <a:t>Through a little experimentation, one can determine which instrument has the longest time to finish the operation and settle and you then synchronize to that instrument.  You need not worry about the others, since you know they will all be done before the Power Supply.  In essence, you have removed the wait time of the DMM setup, Signal Generator, and Switching.  You might give some additional settling time, but then you trigger the device and wait for the results…saving 70msec.</a:t>
            </a: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test</a:t>
            </a:r>
            <a:r>
              <a:rPr lang="en-US" baseline="0" dirty="0"/>
              <a:t> system engineer, it is usually inconvenient and uncomfortable to work next to the test system.  You want the comfort of a quiet office environment to develop your test programs, and you may be supporting a test system not even in your facility.</a:t>
            </a:r>
          </a:p>
          <a:p>
            <a:endParaRPr lang="en-US" baseline="0" dirty="0"/>
          </a:p>
          <a:p>
            <a:r>
              <a:rPr lang="en-US" baseline="0" dirty="0"/>
              <a:t>This is a case of reducing your development test time, where you have the convenience of monitoring how LXI Devices are operating while your program is running.  Using a debug tool to stop program operation and look at the system configuration is very beneficial.</a:t>
            </a:r>
          </a:p>
          <a:p>
            <a:endParaRPr lang="en-US" baseline="0" dirty="0"/>
          </a:p>
          <a:p>
            <a:r>
              <a:rPr lang="en-US" baseline="0" dirty="0"/>
              <a:t>LXI Devices mostly provide these monitor and control Web pages.</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12</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Test</a:t>
            </a:r>
            <a:r>
              <a:rPr lang="en-US" baseline="0" dirty="0"/>
              <a:t> System full of various signal generation, measurement, and switching products, you need a way to see what is going on…</a:t>
            </a:r>
          </a:p>
          <a:p>
            <a:endParaRPr lang="en-US" dirty="0"/>
          </a:p>
          <a:p>
            <a:r>
              <a:rPr lang="en-US" dirty="0"/>
              <a:t>It is a common solution to Remote</a:t>
            </a:r>
            <a:r>
              <a:rPr lang="en-US" baseline="0" dirty="0"/>
              <a:t> Login to your test system…nothing special about that.  But, with LXI Devices, that remote connection then provides Web Page access to the various measurement and control devices.  For example, a test is failing, so you step through the test program looking at the result on the Scope Web page.  Hmmm…not right…so, you check the switch path using the Switch Web Page.  Ah…wrong combination of switches…problem solved!  And, you did it from the comfort of your desk.</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13</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latin typeface="Geneva" pitchFamily="1" charset="0"/>
              </a:rPr>
              <a:t>Some LXI Devices provide LAN Triggering and Messaging,</a:t>
            </a:r>
            <a:r>
              <a:rPr lang="en-US" baseline="0" dirty="0">
                <a:latin typeface="Geneva" pitchFamily="1" charset="0"/>
              </a:rPr>
              <a:t> such that a long distance can exist between two devices.  This is an example of antenna testing, where the two LXI Devices are located line-of-sight apart.  LAN packets travel over the company-supplied LAN VPN to sequence the operations.  </a:t>
            </a: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latin typeface="Geneva" pitchFamily="1" charset="0"/>
              </a:rPr>
              <a:t>Some LXI Devices also provide precision clock synchronization,</a:t>
            </a:r>
            <a:r>
              <a:rPr lang="en-US" baseline="0" dirty="0">
                <a:latin typeface="Geneva" pitchFamily="1" charset="0"/>
              </a:rPr>
              <a:t> whereby each device on the LAN maintains its local clock accuracy to a system Boundary Clock.  No wiring needed in these cases, as everything is oriented around the time of day.</a:t>
            </a: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LXI Devices can certainly provide a variety of options in achieving faster test system development and performance.  Please refer to these documents for more detail.</a:t>
            </a:r>
          </a:p>
          <a:p>
            <a:endParaRPr lang="en-US" baseline="0" dirty="0"/>
          </a:p>
          <a:p>
            <a:r>
              <a:rPr lang="en-US" baseline="0" dirty="0"/>
              <a:t>Thank you for your time.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16</a:t>
            </a:fld>
            <a:endParaRPr lang="en-US" altLang="en-US"/>
          </a:p>
        </p:txBody>
      </p:sp>
    </p:spTree>
    <p:extLst>
      <p:ext uri="{BB962C8B-B14F-4D97-AF65-F5344CB8AC3E}">
        <p14:creationId xmlns:p14="http://schemas.microsoft.com/office/powerpoint/2010/main" val="327116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of this presentation were derived from</a:t>
            </a:r>
            <a:r>
              <a:rPr lang="en-US" baseline="0" dirty="0"/>
              <a:t> the Maximizing Performance Using LXI document found on the LXI Consortium Web Site.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2</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latin typeface="Geneva" pitchFamily="1" charset="0"/>
              </a:rPr>
              <a:t>Here</a:t>
            </a:r>
            <a:r>
              <a:rPr lang="en-US" baseline="0" dirty="0">
                <a:latin typeface="Geneva" pitchFamily="1" charset="0"/>
              </a:rPr>
              <a:t> are two key performance factors in a typical test system.  </a:t>
            </a:r>
          </a:p>
          <a:p>
            <a:pPr defTabSz="937900">
              <a:defRPr/>
            </a:pPr>
            <a:endParaRPr lang="en-US" baseline="0" dirty="0">
              <a:latin typeface="Geneva" pitchFamily="1" charset="0"/>
            </a:endParaRPr>
          </a:p>
          <a:p>
            <a:pPr defTabSz="937900">
              <a:defRPr/>
            </a:pPr>
            <a:r>
              <a:rPr lang="en-US" baseline="0" dirty="0">
                <a:latin typeface="Geneva" pitchFamily="1" charset="0"/>
              </a:rPr>
              <a:t>I/O Latency has often been singled out as a huge performance factor.  However, measurement physics often dwarfs I/O latency.</a:t>
            </a:r>
          </a:p>
          <a:p>
            <a:pPr defTabSz="937900">
              <a:defRPr/>
            </a:pPr>
            <a:endParaRPr lang="en-US" baseline="0" dirty="0">
              <a:latin typeface="Geneva" pitchFamily="1" charset="0"/>
            </a:endParaRPr>
          </a:p>
          <a:p>
            <a:pPr defTabSz="937900">
              <a:defRPr/>
            </a:pPr>
            <a:r>
              <a:rPr lang="en-US" baseline="0" dirty="0">
                <a:latin typeface="Geneva" pitchFamily="1" charset="0"/>
              </a:rPr>
              <a:t>Distributed Intelligence simply means the device can accept some command or query, and the device performs all of the operations itself.  This allows the computer to perform other operations in parallel.</a:t>
            </a:r>
          </a:p>
          <a:p>
            <a:pPr defTabSz="937900">
              <a:defRPr/>
            </a:pPr>
            <a:endParaRPr lang="en-US" baseline="0" dirty="0">
              <a:latin typeface="Geneva" pitchFamily="1" charset="0"/>
            </a:endParaRPr>
          </a:p>
          <a:p>
            <a:pPr defTabSz="937900">
              <a:defRPr/>
            </a:pPr>
            <a:r>
              <a:rPr lang="en-US" baseline="0" dirty="0">
                <a:latin typeface="Geneva" pitchFamily="1" charset="0"/>
              </a:rPr>
              <a:t>LXI has inherent Distributed Intelligence, and there are other LXI benefits to better system development and performance</a:t>
            </a:r>
          </a:p>
          <a:p>
            <a:pPr defTabSz="937900">
              <a:defRPr/>
            </a:pPr>
            <a:endParaRPr lang="en-US" baseline="0" dirty="0">
              <a:latin typeface="Geneva" pitchFamily="1" charset="0"/>
            </a:endParaRPr>
          </a:p>
          <a:p>
            <a:pPr defTabSz="937900">
              <a:defRPr/>
            </a:pPr>
            <a:r>
              <a:rPr lang="en-US" baseline="0" dirty="0">
                <a:latin typeface="Geneva" pitchFamily="1" charset="0"/>
              </a:rPr>
              <a:t>A third key factor not shown is poor understanding of programming devices….using unnecessary resets, wait statements, etc.  We will focus on the first two.</a:t>
            </a:r>
          </a:p>
          <a:p>
            <a:pPr defTabSz="937900">
              <a:defRPr/>
            </a:pP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t>A typical test system configuration provides matrix, general purpose, multiplexing, and even RF and microwave switching to connect between the instruments and the Device-Under-Test (DUT). Such a system may use instruments mounted in a rack, each with their own communication interface, display, and power supply. The system may also be composed of VXI, PXI, </a:t>
            </a:r>
            <a:r>
              <a:rPr lang="en-US" dirty="0" err="1"/>
              <a:t>AXIe</a:t>
            </a:r>
            <a:r>
              <a:rPr lang="en-US" dirty="0"/>
              <a:t>, or proprietary mainframes, with instruments and switches residing on modules plugged into one or more mainframe slots and a single communication interface to the computer.  </a:t>
            </a: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t>A typical test system may contain “Smart” devices, to</a:t>
            </a:r>
            <a:r>
              <a:rPr lang="en-US" baseline="0" dirty="0"/>
              <a:t> Distribute Intelligence</a:t>
            </a:r>
            <a:r>
              <a:rPr lang="en-US" dirty="0"/>
              <a:t>, which can perform operations on their own with little interaction from the controlling computer. These could be instrument modules in VXI, PXI, </a:t>
            </a:r>
            <a:r>
              <a:rPr lang="en-US" dirty="0" err="1"/>
              <a:t>AXIe</a:t>
            </a:r>
            <a:r>
              <a:rPr lang="en-US" dirty="0"/>
              <a:t>, or proprietary mainframes, stand-alone instruments, or a controller in a mainframe that accepts commands for all other modules in the mainframe</a:t>
            </a: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t>When the computer controls every register read and write of a module over a high-speed interface, it makes a module appear “Simple”. “Simple” means the computer must configure the module completely.</a:t>
            </a:r>
          </a:p>
          <a:p>
            <a:pPr defTabSz="937900">
              <a:defRPr/>
            </a:pPr>
            <a:endParaRPr lang="en-US" dirty="0">
              <a:latin typeface="Geneva" pitchFamily="1" charset="0"/>
            </a:endParaRPr>
          </a:p>
          <a:p>
            <a:pPr defTabSz="937900">
              <a:defRPr/>
            </a:pPr>
            <a:r>
              <a:rPr lang="en-US" dirty="0">
                <a:latin typeface="Geneva" pitchFamily="1" charset="0"/>
              </a:rPr>
              <a:t>Some</a:t>
            </a:r>
            <a:r>
              <a:rPr lang="en-US" baseline="0" dirty="0">
                <a:latin typeface="Geneva" pitchFamily="1" charset="0"/>
              </a:rPr>
              <a:t> modules have more intelligence and can perform some levels of overlap, but, in general, the computer must finish all operations before moving onto the next module.</a:t>
            </a: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t>A test program consists of sequences of configuring instruments, performing measurements, and returning measurement results. A test system usually consists of many instruments and/or modules to perform these operations.</a:t>
            </a:r>
          </a:p>
          <a:p>
            <a:pPr defTabSz="937900">
              <a:defRPr/>
            </a:pPr>
            <a:endParaRPr lang="en-US" dirty="0">
              <a:latin typeface="Geneva" pitchFamily="1" charset="0"/>
            </a:endParaRPr>
          </a:p>
          <a:p>
            <a:pPr defTabSz="937900">
              <a:defRPr/>
            </a:pPr>
            <a:r>
              <a:rPr lang="en-US" dirty="0"/>
              <a:t>The Transaction Model usually leads to serialized operations in most test systems</a:t>
            </a:r>
            <a:r>
              <a:rPr lang="en-US" baseline="0" dirty="0"/>
              <a:t> - </a:t>
            </a:r>
            <a:r>
              <a:rPr lang="en-US" dirty="0"/>
              <a:t>due to the driver call, programming method, or by choice of the programmer. The driver call usually performs all three operations before returning, so the overall operation completes before moving onto the next step in the sequence</a:t>
            </a: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t>In most test systems, the Measure/Output/Switch/Settle dominates over the Send and Results.  Input and output signal settling, mechanical switching times, Range changes, Function changes, Measurement apertures, Sweep times, etc. vary widely from microseconds to seconds. This is due to signal frequencies, the presence of noise, power supply settling times, etc. </a:t>
            </a:r>
          </a:p>
          <a:p>
            <a:pPr defTabSz="937900">
              <a:defRPr/>
            </a:pP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a:latin typeface="Geneva" pitchFamily="1" charset="0"/>
              </a:rPr>
              <a:t>If you only add a faster communications interface between the computer and the devices, you do save time, but that faster I/O can still be dwarfed</a:t>
            </a:r>
            <a:r>
              <a:rPr lang="en-US" baseline="0" dirty="0">
                <a:latin typeface="Geneva" pitchFamily="1" charset="0"/>
              </a:rPr>
              <a:t> by the measurement physics</a:t>
            </a:r>
            <a:endParaRPr lang="en-US" dirty="0">
              <a:latin typeface="Geneva" pitchFamily="1" charset="0"/>
            </a:endParaRPr>
          </a:p>
        </p:txBody>
      </p:sp>
      <p:sp>
        <p:nvSpPr>
          <p:cNvPr id="4" name="Slide Number Placeholder 3"/>
          <p:cNvSpPr>
            <a:spLocks noGrp="1"/>
          </p:cNvSpPr>
          <p:nvPr>
            <p:ph type="sldNum" sz="quarter" idx="10"/>
          </p:nvPr>
        </p:nvSpPr>
        <p:spPr/>
        <p:txBody>
          <a:bodyPr/>
          <a:lstStyle/>
          <a:p>
            <a:pPr>
              <a:defRPr/>
            </a:pPr>
            <a:fld id="{0CF4DB42-813F-4E53-BB2F-B744AEF229E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XI_Cover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6248400" y="6172200"/>
            <a:ext cx="2133600" cy="244475"/>
          </a:xfrm>
          <a:prstGeom prst="rect">
            <a:avLst/>
          </a:prstGeom>
          <a:noFill/>
          <a:ln w="9525">
            <a:noFill/>
            <a:miter lim="800000"/>
            <a:headEnd/>
            <a:tailEnd/>
          </a:ln>
        </p:spPr>
        <p:txBody>
          <a:bodyPr lIns="0" tIns="0" rIns="0" bIns="0">
            <a:spAutoFit/>
          </a:bodyPr>
          <a:lstStyle/>
          <a:p>
            <a:pPr algn="ctr" eaLnBrk="0" hangingPunct="0">
              <a:spcBef>
                <a:spcPct val="50000"/>
              </a:spcBef>
              <a:defRPr/>
            </a:pPr>
            <a:r>
              <a:rPr lang="en-US" sz="1600" i="1">
                <a:solidFill>
                  <a:srgbClr val="343882"/>
                </a:solidFill>
                <a:latin typeface="Arial Narrow" pitchFamily="34" charset="0"/>
                <a:ea typeface="ヒラギノ角ゴ Pro W3" pitchFamily="1" charset="-128"/>
                <a:cs typeface="+mn-cs"/>
              </a:rPr>
              <a:t>www.lxistandard.org</a:t>
            </a:r>
          </a:p>
        </p:txBody>
      </p:sp>
      <p:sp>
        <p:nvSpPr>
          <p:cNvPr id="3074" name="Rectangle 2"/>
          <p:cNvSpPr>
            <a:spLocks noGrp="1" noChangeArrowheads="1"/>
          </p:cNvSpPr>
          <p:nvPr>
            <p:ph type="ctrTitle"/>
          </p:nvPr>
        </p:nvSpPr>
        <p:spPr>
          <a:xfrm>
            <a:off x="914400" y="2743200"/>
            <a:ext cx="4876800" cy="1676400"/>
          </a:xfrm>
        </p:spPr>
        <p:txBody>
          <a:bodyPr lIns="0" tIns="0" rIns="0" bIns="0"/>
          <a:lstStyle>
            <a:lvl1pPr>
              <a:defRPr/>
            </a:lvl1pPr>
          </a:lstStyle>
          <a:p>
            <a:r>
              <a:rPr lang="en-US"/>
              <a:t>Click to edit Master title style</a:t>
            </a:r>
          </a:p>
        </p:txBody>
      </p:sp>
      <p:sp>
        <p:nvSpPr>
          <p:cNvPr id="3075" name="Rectangle 3"/>
          <p:cNvSpPr>
            <a:spLocks noGrp="1" noChangeArrowheads="1"/>
          </p:cNvSpPr>
          <p:nvPr>
            <p:ph type="subTitle" idx="1"/>
          </p:nvPr>
        </p:nvSpPr>
        <p:spPr>
          <a:xfrm>
            <a:off x="914400" y="4495800"/>
            <a:ext cx="47244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4800665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275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0574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6019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7944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8270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115993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586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1230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758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243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1353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7009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7" descr="LXI_PageTempla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bwMode="auto">
          <a:xfrm>
            <a:off x="6858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8"/>
          <p:cNvSpPr txBox="1">
            <a:spLocks noChangeArrowheads="1"/>
          </p:cNvSpPr>
          <p:nvPr userDrawn="1"/>
        </p:nvSpPr>
        <p:spPr bwMode="auto">
          <a:xfrm>
            <a:off x="685800" y="6618288"/>
            <a:ext cx="2133600" cy="152400"/>
          </a:xfrm>
          <a:prstGeom prst="rect">
            <a:avLst/>
          </a:prstGeom>
          <a:noFill/>
          <a:ln w="9525">
            <a:noFill/>
            <a:miter lim="800000"/>
            <a:headEnd/>
            <a:tailEnd/>
          </a:ln>
        </p:spPr>
        <p:txBody>
          <a:bodyPr lIns="0" tIns="0" rIns="0" bIns="0">
            <a:spAutoFit/>
          </a:bodyPr>
          <a:lstStyle/>
          <a:p>
            <a:pPr eaLnBrk="0" hangingPunct="0">
              <a:spcBef>
                <a:spcPct val="50000"/>
              </a:spcBef>
              <a:defRPr/>
            </a:pPr>
            <a:r>
              <a:rPr lang="en-US" sz="1000" i="1">
                <a:solidFill>
                  <a:srgbClr val="343882"/>
                </a:solidFill>
                <a:latin typeface="Arial Narrow Bold" pitchFamily="1" charset="0"/>
                <a:ea typeface="ヒラギノ角ゴ Pro W3" pitchFamily="1" charset="-128"/>
                <a:cs typeface="+mn-cs"/>
              </a:rPr>
              <a:t>www.lxistandard.org</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0" fontAlgn="base" hangingPunct="0">
        <a:spcBef>
          <a:spcPct val="0"/>
        </a:spcBef>
        <a:spcAft>
          <a:spcPct val="0"/>
        </a:spcAft>
        <a:defRPr sz="4400" b="1">
          <a:solidFill>
            <a:srgbClr val="852E14"/>
          </a:solidFill>
          <a:latin typeface="+mj-lt"/>
          <a:ea typeface="+mj-ea"/>
          <a:cs typeface="ヒラギノ角ゴ Pro W3"/>
        </a:defRPr>
      </a:lvl1pPr>
      <a:lvl2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5pPr>
      <a:lvl6pPr marL="457200" algn="l" rtl="0" fontAlgn="base">
        <a:spcBef>
          <a:spcPct val="0"/>
        </a:spcBef>
        <a:spcAft>
          <a:spcPct val="0"/>
        </a:spcAft>
        <a:defRPr sz="4400" b="1">
          <a:solidFill>
            <a:srgbClr val="852E14"/>
          </a:solidFill>
          <a:latin typeface="Arial" charset="0"/>
          <a:ea typeface="ヒラギノ角ゴ Pro W3" pitchFamily="1" charset="-128"/>
        </a:defRPr>
      </a:lvl6pPr>
      <a:lvl7pPr marL="914400" algn="l" rtl="0" fontAlgn="base">
        <a:spcBef>
          <a:spcPct val="0"/>
        </a:spcBef>
        <a:spcAft>
          <a:spcPct val="0"/>
        </a:spcAft>
        <a:defRPr sz="4400" b="1">
          <a:solidFill>
            <a:srgbClr val="852E14"/>
          </a:solidFill>
          <a:latin typeface="Arial" charset="0"/>
          <a:ea typeface="ヒラギノ角ゴ Pro W3" pitchFamily="1" charset="-128"/>
        </a:defRPr>
      </a:lvl7pPr>
      <a:lvl8pPr marL="1371600" algn="l" rtl="0" fontAlgn="base">
        <a:spcBef>
          <a:spcPct val="0"/>
        </a:spcBef>
        <a:spcAft>
          <a:spcPct val="0"/>
        </a:spcAft>
        <a:defRPr sz="4400" b="1">
          <a:solidFill>
            <a:srgbClr val="852E14"/>
          </a:solidFill>
          <a:latin typeface="Arial" charset="0"/>
          <a:ea typeface="ヒラギノ角ゴ Pro W3" pitchFamily="1" charset="-128"/>
        </a:defRPr>
      </a:lvl8pPr>
      <a:lvl9pPr marL="1828800" algn="l" rtl="0" fontAlgn="base">
        <a:spcBef>
          <a:spcPct val="0"/>
        </a:spcBef>
        <a:spcAft>
          <a:spcPct val="0"/>
        </a:spcAft>
        <a:defRPr sz="4400" b="1">
          <a:solidFill>
            <a:srgbClr val="852E14"/>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lxistandard.org/About/Guides-for-using-LXI.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a:t>Maximizing Performance </a:t>
            </a:r>
            <a:br>
              <a:rPr lang="en-US" altLang="en-US" sz="3200" dirty="0"/>
            </a:br>
            <a:r>
              <a:rPr lang="en-US" altLang="en-US" sz="3200" dirty="0"/>
              <a:t>Using LXI</a:t>
            </a:r>
          </a:p>
        </p:txBody>
      </p:sp>
      <p:sp>
        <p:nvSpPr>
          <p:cNvPr id="14338" name="Subtitle 22"/>
          <p:cNvSpPr>
            <a:spLocks noGrp="1"/>
          </p:cNvSpPr>
          <p:nvPr>
            <p:ph type="subTitle" idx="1"/>
          </p:nvPr>
        </p:nvSpPr>
        <p:spPr>
          <a:xfrm>
            <a:off x="990600" y="4648200"/>
            <a:ext cx="7772400" cy="1295400"/>
          </a:xfrm>
        </p:spPr>
        <p:txBody>
          <a:bodyPr/>
          <a:lstStyle/>
          <a:p>
            <a:r>
              <a:rPr lang="en-US" altLang="en-US" sz="2400" b="1" dirty="0"/>
              <a:t>LXI Consortium Presentation</a:t>
            </a:r>
          </a:p>
          <a:p>
            <a:r>
              <a:rPr lang="en-US" altLang="en-US" sz="2400" b="1" dirty="0"/>
              <a:t>May 16, 2017</a:t>
            </a:r>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spTree>
    <p:extLst>
      <p:ext uri="{BB962C8B-B14F-4D97-AF65-F5344CB8AC3E}">
        <p14:creationId xmlns:p14="http://schemas.microsoft.com/office/powerpoint/2010/main" val="208274569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Enhancing Performance Case Study</a:t>
            </a:r>
            <a:endParaRPr lang="en-US" altLang="en-US" dirty="0"/>
          </a:p>
        </p:txBody>
      </p:sp>
      <p:sp>
        <p:nvSpPr>
          <p:cNvPr id="4" name="Rectangle 3"/>
          <p:cNvSpPr/>
          <p:nvPr/>
        </p:nvSpPr>
        <p:spPr>
          <a:xfrm>
            <a:off x="533400" y="762000"/>
            <a:ext cx="2522101" cy="400110"/>
          </a:xfrm>
          <a:prstGeom prst="rect">
            <a:avLst/>
          </a:prstGeom>
        </p:spPr>
        <p:txBody>
          <a:bodyPr wrap="none">
            <a:spAutoFit/>
          </a:bodyPr>
          <a:lstStyle/>
          <a:p>
            <a:r>
              <a:rPr lang="en-US" sz="2000" dirty="0">
                <a:solidFill>
                  <a:srgbClr val="7030A0"/>
                </a:solidFill>
              </a:rPr>
              <a:t>Typical Performance</a:t>
            </a:r>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62110"/>
            <a:ext cx="7871816"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19800" y="1066800"/>
            <a:ext cx="2286000" cy="461665"/>
          </a:xfrm>
          <a:prstGeom prst="rect">
            <a:avLst/>
          </a:prstGeom>
          <a:noFill/>
        </p:spPr>
        <p:txBody>
          <a:bodyPr wrap="square" rtlCol="0">
            <a:spAutoFit/>
          </a:bodyPr>
          <a:lstStyle/>
          <a:p>
            <a:r>
              <a:rPr lang="en-US" sz="1200" b="1" dirty="0"/>
              <a:t>Routines written to wait for operation complete</a:t>
            </a:r>
          </a:p>
        </p:txBody>
      </p:sp>
    </p:spTree>
    <p:extLst>
      <p:ext uri="{BB962C8B-B14F-4D97-AF65-F5344CB8AC3E}">
        <p14:creationId xmlns:p14="http://schemas.microsoft.com/office/powerpoint/2010/main" val="28439531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Enhancing Performance Case Study</a:t>
            </a:r>
            <a:endParaRPr lang="en-US" altLang="en-US" dirty="0"/>
          </a:p>
        </p:txBody>
      </p:sp>
      <p:sp>
        <p:nvSpPr>
          <p:cNvPr id="4" name="Rectangle 3"/>
          <p:cNvSpPr/>
          <p:nvPr/>
        </p:nvSpPr>
        <p:spPr>
          <a:xfrm>
            <a:off x="533400" y="762000"/>
            <a:ext cx="3507692" cy="400110"/>
          </a:xfrm>
          <a:prstGeom prst="rect">
            <a:avLst/>
          </a:prstGeom>
        </p:spPr>
        <p:txBody>
          <a:bodyPr wrap="none">
            <a:spAutoFit/>
          </a:bodyPr>
          <a:lstStyle/>
          <a:p>
            <a:r>
              <a:rPr lang="en-US" sz="2000" dirty="0">
                <a:solidFill>
                  <a:srgbClr val="7030A0"/>
                </a:solidFill>
              </a:rPr>
              <a:t>Using Distributed Intelligence</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7117"/>
            <a:ext cx="7981950" cy="4291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826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LXI Benefits</a:t>
            </a:r>
            <a:endParaRPr lang="en-US" alt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56" t="19994" r="23636"/>
          <a:stretch/>
        </p:blipFill>
        <p:spPr bwMode="auto">
          <a:xfrm>
            <a:off x="1295400" y="2133600"/>
            <a:ext cx="3001687" cy="262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images of Keysight  test systems"/>
          <p:cNvPicPr>
            <a:picLocks noChangeAspect="1" noChangeArrowheads="1"/>
          </p:cNvPicPr>
          <p:nvPr/>
        </p:nvPicPr>
        <p:blipFill rotWithShape="1">
          <a:blip r:embed="rId4">
            <a:extLst>
              <a:ext uri="{28A0092B-C50C-407E-A947-70E740481C1C}">
                <a14:useLocalDpi xmlns:a14="http://schemas.microsoft.com/office/drawing/2010/main" val="0"/>
              </a:ext>
            </a:extLst>
          </a:blip>
          <a:srcRect l="14538" r="57222"/>
          <a:stretch/>
        </p:blipFill>
        <p:spPr bwMode="auto">
          <a:xfrm>
            <a:off x="6444738" y="284360"/>
            <a:ext cx="2041713" cy="2244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4184" y="2619004"/>
            <a:ext cx="2480257" cy="347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9601" y="1222709"/>
            <a:ext cx="4648200" cy="400110"/>
          </a:xfrm>
          <a:prstGeom prst="rect">
            <a:avLst/>
          </a:prstGeom>
          <a:noFill/>
        </p:spPr>
        <p:txBody>
          <a:bodyPr wrap="square" rtlCol="0">
            <a:spAutoFit/>
          </a:bodyPr>
          <a:lstStyle/>
          <a:p>
            <a:r>
              <a:rPr lang="en-US" sz="2000" b="1" dirty="0"/>
              <a:t>You want to work here…</a:t>
            </a:r>
          </a:p>
        </p:txBody>
      </p:sp>
      <p:sp>
        <p:nvSpPr>
          <p:cNvPr id="12" name="TextBox 11"/>
          <p:cNvSpPr txBox="1"/>
          <p:nvPr/>
        </p:nvSpPr>
        <p:spPr>
          <a:xfrm>
            <a:off x="1219200" y="5381747"/>
            <a:ext cx="6019800" cy="400110"/>
          </a:xfrm>
          <a:prstGeom prst="rect">
            <a:avLst/>
          </a:prstGeom>
          <a:noFill/>
        </p:spPr>
        <p:txBody>
          <a:bodyPr wrap="square" rtlCol="0">
            <a:spAutoFit/>
          </a:bodyPr>
          <a:lstStyle/>
          <a:p>
            <a:r>
              <a:rPr lang="en-US" sz="2000" b="1" dirty="0"/>
              <a:t>…but your Test Systems are way over there</a:t>
            </a:r>
          </a:p>
        </p:txBody>
      </p:sp>
      <p:cxnSp>
        <p:nvCxnSpPr>
          <p:cNvPr id="3" name="Straight Arrow Connector 2"/>
          <p:cNvCxnSpPr/>
          <p:nvPr/>
        </p:nvCxnSpPr>
        <p:spPr bwMode="auto">
          <a:xfrm>
            <a:off x="4572000" y="3444339"/>
            <a:ext cx="2209800" cy="537171"/>
          </a:xfrm>
          <a:prstGeom prst="straightConnector1">
            <a:avLst/>
          </a:prstGeom>
          <a:solidFill>
            <a:schemeClr val="accent1"/>
          </a:solidFill>
          <a:ln w="19050" cap="flat" cmpd="sng" algn="ctr">
            <a:solidFill>
              <a:schemeClr val="tx1"/>
            </a:solidFill>
            <a:prstDash val="solid"/>
            <a:round/>
            <a:headEnd type="triangle" w="med" len="med"/>
            <a:tailEnd type="triangle"/>
          </a:ln>
          <a:effectLst/>
        </p:spPr>
      </p:cxnSp>
      <p:sp>
        <p:nvSpPr>
          <p:cNvPr id="6" name="TextBox 5"/>
          <p:cNvSpPr txBox="1"/>
          <p:nvPr/>
        </p:nvSpPr>
        <p:spPr>
          <a:xfrm>
            <a:off x="4953000" y="3505200"/>
            <a:ext cx="1371600" cy="400110"/>
          </a:xfrm>
          <a:prstGeom prst="rect">
            <a:avLst/>
          </a:prstGeom>
          <a:solidFill>
            <a:schemeClr val="bg1"/>
          </a:solidFill>
        </p:spPr>
        <p:txBody>
          <a:bodyPr wrap="square" rtlCol="0">
            <a:spAutoFit/>
          </a:bodyPr>
          <a:lstStyle/>
          <a:p>
            <a:r>
              <a:rPr lang="en-US" sz="2000" dirty="0"/>
              <a:t>60 meters</a:t>
            </a:r>
          </a:p>
        </p:txBody>
      </p:sp>
      <p:cxnSp>
        <p:nvCxnSpPr>
          <p:cNvPr id="17" name="Straight Arrow Connector 16"/>
          <p:cNvCxnSpPr>
            <a:endCxn id="2053" idx="1"/>
          </p:cNvCxnSpPr>
          <p:nvPr/>
        </p:nvCxnSpPr>
        <p:spPr bwMode="auto">
          <a:xfrm flipV="1">
            <a:off x="4572000" y="1406436"/>
            <a:ext cx="1872738" cy="1489164"/>
          </a:xfrm>
          <a:prstGeom prst="straightConnector1">
            <a:avLst/>
          </a:prstGeom>
          <a:solidFill>
            <a:schemeClr val="accent1"/>
          </a:solidFill>
          <a:ln w="19050" cap="flat" cmpd="sng" algn="ctr">
            <a:solidFill>
              <a:schemeClr val="tx1"/>
            </a:solidFill>
            <a:prstDash val="solid"/>
            <a:round/>
            <a:headEnd type="triangle" w="med" len="med"/>
            <a:tailEnd type="triangle"/>
          </a:ln>
          <a:effectLst/>
        </p:spPr>
      </p:cxnSp>
      <p:sp>
        <p:nvSpPr>
          <p:cNvPr id="18" name="TextBox 17"/>
          <p:cNvSpPr txBox="1"/>
          <p:nvPr/>
        </p:nvSpPr>
        <p:spPr>
          <a:xfrm>
            <a:off x="4684245" y="1733490"/>
            <a:ext cx="1411755" cy="400110"/>
          </a:xfrm>
          <a:prstGeom prst="rect">
            <a:avLst/>
          </a:prstGeom>
          <a:solidFill>
            <a:schemeClr val="bg1"/>
          </a:solidFill>
        </p:spPr>
        <p:txBody>
          <a:bodyPr wrap="square" rtlCol="0">
            <a:spAutoFit/>
          </a:bodyPr>
          <a:lstStyle/>
          <a:p>
            <a:r>
              <a:rPr lang="en-US" sz="2000" dirty="0"/>
              <a:t>14000 km</a:t>
            </a:r>
          </a:p>
        </p:txBody>
      </p:sp>
      <p:sp>
        <p:nvSpPr>
          <p:cNvPr id="13" name="Rectangle 12"/>
          <p:cNvSpPr/>
          <p:nvPr/>
        </p:nvSpPr>
        <p:spPr>
          <a:xfrm>
            <a:off x="533400" y="762000"/>
            <a:ext cx="3742628" cy="400110"/>
          </a:xfrm>
          <a:prstGeom prst="rect">
            <a:avLst/>
          </a:prstGeom>
        </p:spPr>
        <p:txBody>
          <a:bodyPr wrap="none">
            <a:spAutoFit/>
          </a:bodyPr>
          <a:lstStyle/>
          <a:p>
            <a:r>
              <a:rPr lang="en-US" sz="2000" dirty="0">
                <a:solidFill>
                  <a:srgbClr val="7030A0"/>
                </a:solidFill>
              </a:rPr>
              <a:t>Expanding Test System Access</a:t>
            </a:r>
            <a:endParaRPr lang="en-US" sz="2000" dirty="0"/>
          </a:p>
        </p:txBody>
      </p:sp>
    </p:spTree>
    <p:extLst>
      <p:ext uri="{BB962C8B-B14F-4D97-AF65-F5344CB8AC3E}">
        <p14:creationId xmlns:p14="http://schemas.microsoft.com/office/powerpoint/2010/main" val="2880584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938150" y="1371600"/>
            <a:ext cx="7824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You can Remote Login to the Test System PC </a:t>
            </a:r>
          </a:p>
          <a:p>
            <a:r>
              <a:rPr lang="en-US" altLang="en-US" sz="2000" kern="0" dirty="0"/>
              <a:t>You can monitor/debug your code via Web Pages</a:t>
            </a:r>
          </a:p>
          <a:p>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Fast development/troubleshooting with LXI</a:t>
            </a:r>
            <a:endParaRPr lang="en-US" altLang="en-US" dirty="0"/>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05125"/>
            <a:ext cx="5846307"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05600" y="3477167"/>
            <a:ext cx="1143000" cy="646331"/>
          </a:xfrm>
          <a:prstGeom prst="rect">
            <a:avLst/>
          </a:prstGeom>
          <a:noFill/>
        </p:spPr>
        <p:txBody>
          <a:bodyPr wrap="square" rtlCol="0">
            <a:spAutoFit/>
          </a:bodyPr>
          <a:lstStyle/>
          <a:p>
            <a:r>
              <a:rPr lang="en-US" sz="1800" dirty="0"/>
              <a:t>Test</a:t>
            </a:r>
          </a:p>
          <a:p>
            <a:r>
              <a:rPr lang="en-US" sz="1800" dirty="0"/>
              <a:t>Program</a:t>
            </a:r>
          </a:p>
        </p:txBody>
      </p:sp>
      <p:sp>
        <p:nvSpPr>
          <p:cNvPr id="14" name="TextBox 13"/>
          <p:cNvSpPr txBox="1"/>
          <p:nvPr/>
        </p:nvSpPr>
        <p:spPr>
          <a:xfrm>
            <a:off x="7619999" y="5029200"/>
            <a:ext cx="1314203" cy="646331"/>
          </a:xfrm>
          <a:prstGeom prst="rect">
            <a:avLst/>
          </a:prstGeom>
          <a:noFill/>
        </p:spPr>
        <p:txBody>
          <a:bodyPr wrap="square" rtlCol="0">
            <a:spAutoFit/>
          </a:bodyPr>
          <a:lstStyle/>
          <a:p>
            <a:r>
              <a:rPr lang="en-US" sz="1800" dirty="0"/>
              <a:t>Web Page</a:t>
            </a:r>
          </a:p>
          <a:p>
            <a:r>
              <a:rPr lang="en-US" sz="1800" dirty="0"/>
              <a:t>Switching</a:t>
            </a:r>
          </a:p>
        </p:txBody>
      </p:sp>
      <p:sp>
        <p:nvSpPr>
          <p:cNvPr id="15" name="TextBox 14"/>
          <p:cNvSpPr txBox="1"/>
          <p:nvPr/>
        </p:nvSpPr>
        <p:spPr>
          <a:xfrm>
            <a:off x="90363" y="4123498"/>
            <a:ext cx="1292225" cy="646331"/>
          </a:xfrm>
          <a:prstGeom prst="rect">
            <a:avLst/>
          </a:prstGeom>
          <a:solidFill>
            <a:schemeClr val="bg1"/>
          </a:solidFill>
        </p:spPr>
        <p:txBody>
          <a:bodyPr wrap="square" rtlCol="0">
            <a:spAutoFit/>
          </a:bodyPr>
          <a:lstStyle/>
          <a:p>
            <a:r>
              <a:rPr lang="en-US" sz="1800" dirty="0"/>
              <a:t>Web Page</a:t>
            </a:r>
          </a:p>
          <a:p>
            <a:r>
              <a:rPr lang="en-US" sz="1800" dirty="0"/>
              <a:t>Scope</a:t>
            </a:r>
          </a:p>
        </p:txBody>
      </p:sp>
      <p:cxnSp>
        <p:nvCxnSpPr>
          <p:cNvPr id="8" name="Straight Arrow Connector 7"/>
          <p:cNvCxnSpPr/>
          <p:nvPr/>
        </p:nvCxnSpPr>
        <p:spPr bwMode="auto">
          <a:xfrm flipV="1">
            <a:off x="1066800" y="4306669"/>
            <a:ext cx="533400" cy="32316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7" name="Straight Arrow Connector 16"/>
          <p:cNvCxnSpPr>
            <a:stCxn id="6" idx="1"/>
          </p:cNvCxnSpPr>
          <p:nvPr/>
        </p:nvCxnSpPr>
        <p:spPr bwMode="auto">
          <a:xfrm flipH="1">
            <a:off x="7162800" y="3800333"/>
            <a:ext cx="542800" cy="32316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5105400" y="5190782"/>
            <a:ext cx="2504208" cy="16158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6633243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LXI Benefits</a:t>
            </a:r>
            <a:endParaRPr lang="en-US" altLang="en-US" dirty="0"/>
          </a:p>
        </p:txBody>
      </p:sp>
      <p:sp>
        <p:nvSpPr>
          <p:cNvPr id="4" name="Rectangle 3"/>
          <p:cNvSpPr/>
          <p:nvPr/>
        </p:nvSpPr>
        <p:spPr>
          <a:xfrm>
            <a:off x="533400" y="762000"/>
            <a:ext cx="4586512" cy="400110"/>
          </a:xfrm>
          <a:prstGeom prst="rect">
            <a:avLst/>
          </a:prstGeom>
        </p:spPr>
        <p:txBody>
          <a:bodyPr wrap="none">
            <a:spAutoFit/>
          </a:bodyPr>
          <a:lstStyle/>
          <a:p>
            <a:r>
              <a:rPr lang="en-US" sz="2000" dirty="0">
                <a:solidFill>
                  <a:srgbClr val="7030A0"/>
                </a:solidFill>
              </a:rPr>
              <a:t>With LAN you are not limited by cables</a:t>
            </a:r>
            <a:endParaRPr lang="en-US" sz="2000" dirty="0"/>
          </a:p>
        </p:txBody>
      </p:sp>
      <p:pic>
        <p:nvPicPr>
          <p:cNvPr id="40" name="Picture 39"/>
          <p:cNvPicPr/>
          <p:nvPr/>
        </p:nvPicPr>
        <p:blipFill>
          <a:blip r:embed="rId3" cstate="print"/>
          <a:srcRect l="1122" t="2139" r="5918" b="2871"/>
          <a:stretch>
            <a:fillRect/>
          </a:stretch>
        </p:blipFill>
        <p:spPr>
          <a:xfrm>
            <a:off x="760163" y="1344057"/>
            <a:ext cx="7094863" cy="4660135"/>
          </a:xfrm>
          <a:prstGeom prst="rect">
            <a:avLst/>
          </a:prstGeom>
        </p:spPr>
      </p:pic>
    </p:spTree>
    <p:extLst>
      <p:ext uri="{BB962C8B-B14F-4D97-AF65-F5344CB8AC3E}">
        <p14:creationId xmlns:p14="http://schemas.microsoft.com/office/powerpoint/2010/main" val="28439531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LXI Benefits</a:t>
            </a:r>
            <a:endParaRPr lang="en-US" altLang="en-US" dirty="0"/>
          </a:p>
        </p:txBody>
      </p:sp>
      <p:sp>
        <p:nvSpPr>
          <p:cNvPr id="4" name="Rectangle 3"/>
          <p:cNvSpPr/>
          <p:nvPr/>
        </p:nvSpPr>
        <p:spPr>
          <a:xfrm>
            <a:off x="533400" y="762000"/>
            <a:ext cx="5146089" cy="400110"/>
          </a:xfrm>
          <a:prstGeom prst="rect">
            <a:avLst/>
          </a:prstGeom>
        </p:spPr>
        <p:txBody>
          <a:bodyPr wrap="none">
            <a:spAutoFit/>
          </a:bodyPr>
          <a:lstStyle/>
          <a:p>
            <a:r>
              <a:rPr lang="en-US" sz="2000" dirty="0">
                <a:solidFill>
                  <a:srgbClr val="7030A0"/>
                </a:solidFill>
              </a:rPr>
              <a:t>Time synchronization another way to trigger</a:t>
            </a:r>
            <a:endParaRPr lang="en-US" sz="2000" dirty="0"/>
          </a:p>
        </p:txBody>
      </p:sp>
      <p:pic>
        <p:nvPicPr>
          <p:cNvPr id="5" name="Picture 2"/>
          <p:cNvPicPr>
            <a:picLocks noChangeAspect="1" noChangeArrowheads="1"/>
          </p:cNvPicPr>
          <p:nvPr/>
        </p:nvPicPr>
        <p:blipFill>
          <a:blip r:embed="rId3" cstate="print"/>
          <a:srcRect/>
          <a:stretch>
            <a:fillRect/>
          </a:stretch>
        </p:blipFill>
        <p:spPr bwMode="auto">
          <a:xfrm>
            <a:off x="2622015" y="1417809"/>
            <a:ext cx="3134299" cy="4712331"/>
          </a:xfrm>
          <a:prstGeom prst="rect">
            <a:avLst/>
          </a:prstGeom>
          <a:noFill/>
          <a:ln w="9525">
            <a:noFill/>
            <a:miter lim="800000"/>
            <a:headEnd/>
            <a:tailEnd/>
          </a:ln>
        </p:spPr>
      </p:pic>
    </p:spTree>
    <p:extLst>
      <p:ext uri="{BB962C8B-B14F-4D97-AF65-F5344CB8AC3E}">
        <p14:creationId xmlns:p14="http://schemas.microsoft.com/office/powerpoint/2010/main" val="39628573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62000" y="2971800"/>
            <a:ext cx="6572250" cy="762000"/>
          </a:xfrm>
          <a:prstGeom prst="roundRect">
            <a:avLst/>
          </a:prstGeom>
          <a:solidFill>
            <a:srgbClr val="FFFF00">
              <a:alpha val="26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0" y="762000"/>
            <a:ext cx="1733550" cy="206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33400" y="304800"/>
            <a:ext cx="8229600" cy="762000"/>
          </a:xfrm>
        </p:spPr>
        <p:txBody>
          <a:bodyPr/>
          <a:lstStyle/>
          <a:p>
            <a:r>
              <a:rPr lang="en-US" altLang="en-US" sz="2800" dirty="0"/>
              <a:t>Next Steps – Guides/Videos for Using LXI</a:t>
            </a:r>
            <a:endParaRPr lang="en-US" altLang="en-US" dirty="0"/>
          </a:p>
        </p:txBody>
      </p:sp>
      <p:sp>
        <p:nvSpPr>
          <p:cNvPr id="3" name="Rectangle 3"/>
          <p:cNvSpPr txBox="1">
            <a:spLocks noChangeArrowheads="1"/>
          </p:cNvSpPr>
          <p:nvPr/>
        </p:nvSpPr>
        <p:spPr bwMode="auto">
          <a:xfrm>
            <a:off x="938151" y="1189512"/>
            <a:ext cx="7278688" cy="37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endParaRPr lang="en-US" altLang="en-US" sz="2400" kern="0" dirty="0"/>
          </a:p>
          <a:p>
            <a:r>
              <a:rPr lang="en-US" altLang="en-US" sz="2400" kern="0" dirty="0"/>
              <a:t>LXI Getting Started</a:t>
            </a:r>
          </a:p>
          <a:p>
            <a:r>
              <a:rPr lang="en-US" altLang="en-US" sz="2400" kern="0" dirty="0"/>
              <a:t>Building LXI-Based Test Systems</a:t>
            </a:r>
          </a:p>
          <a:p>
            <a:r>
              <a:rPr lang="en-US" altLang="en-US" sz="2400" kern="0" dirty="0"/>
              <a:t>Introducing LXI To Your Network Administrator</a:t>
            </a:r>
          </a:p>
          <a:p>
            <a:r>
              <a:rPr lang="en-US" altLang="en-US" sz="2400" kern="0" dirty="0"/>
              <a:t>Maximizing Performance of LXI-Based Test System</a:t>
            </a:r>
          </a:p>
          <a:p>
            <a:r>
              <a:rPr lang="en-US" altLang="en-US" sz="2400" kern="0" dirty="0"/>
              <a:t>Test Systems Using LXI</a:t>
            </a:r>
          </a:p>
          <a:p>
            <a:r>
              <a:rPr lang="en-US" altLang="en-US" sz="2400" kern="0" dirty="0"/>
              <a:t>LXI Networking Basics</a:t>
            </a:r>
          </a:p>
          <a:p>
            <a:endParaRPr lang="en-US" altLang="en-US" sz="2400" kern="0" dirty="0"/>
          </a:p>
          <a:p>
            <a:pPr marL="0" indent="0">
              <a:buNone/>
            </a:pPr>
            <a:r>
              <a:rPr lang="en-US" altLang="en-US" sz="2400" kern="0" dirty="0">
                <a:hlinkClick r:id="rId4"/>
              </a:rPr>
              <a:t>http://www.lxistandard.org/About/Guides-for-using-LXI.aspx</a:t>
            </a:r>
            <a:endParaRPr lang="en-US" altLang="en-US" sz="2400" kern="0" dirty="0"/>
          </a:p>
          <a:p>
            <a:pPr marL="0" indent="0">
              <a:buNone/>
            </a:pPr>
            <a:endParaRPr lang="en-US" altLang="en-US" sz="2400" kern="0" dirty="0"/>
          </a:p>
          <a:p>
            <a:pPr marL="0" indent="0">
              <a:buNone/>
            </a:pPr>
            <a:endParaRPr lang="en-US" altLang="en-US" sz="2400" kern="0" dirty="0"/>
          </a:p>
        </p:txBody>
      </p:sp>
    </p:spTree>
    <p:extLst>
      <p:ext uri="{BB962C8B-B14F-4D97-AF65-F5344CB8AC3E}">
        <p14:creationId xmlns:p14="http://schemas.microsoft.com/office/powerpoint/2010/main" val="11121230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a:t>Maximizing Performance </a:t>
            </a:r>
            <a:br>
              <a:rPr lang="en-US" altLang="en-US" sz="3200" dirty="0"/>
            </a:br>
            <a:r>
              <a:rPr lang="en-US" altLang="en-US" sz="3200" dirty="0"/>
              <a:t>Using LXI</a:t>
            </a:r>
          </a:p>
        </p:txBody>
      </p:sp>
      <p:sp>
        <p:nvSpPr>
          <p:cNvPr id="14338" name="Subtitle 22"/>
          <p:cNvSpPr>
            <a:spLocks noGrp="1"/>
          </p:cNvSpPr>
          <p:nvPr>
            <p:ph type="subTitle" idx="1"/>
          </p:nvPr>
        </p:nvSpPr>
        <p:spPr>
          <a:xfrm>
            <a:off x="990600" y="4648200"/>
            <a:ext cx="7772400" cy="1295400"/>
          </a:xfrm>
        </p:spPr>
        <p:txBody>
          <a:bodyPr/>
          <a:lstStyle/>
          <a:p>
            <a:r>
              <a:rPr lang="en-US" altLang="en-US" sz="2400" b="1" dirty="0"/>
              <a:t>LXI Consortium Presentation</a:t>
            </a:r>
          </a:p>
          <a:p>
            <a:r>
              <a:rPr lang="en-US" altLang="en-US" sz="2400" b="1" dirty="0"/>
              <a:t>May 16, 2017</a:t>
            </a:r>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468" y="533400"/>
            <a:ext cx="2848732" cy="3757613"/>
          </a:xfrm>
          <a:prstGeom prst="rect">
            <a:avLst/>
          </a:prstGeom>
          <a:noFill/>
          <a:ln w="15875">
            <a:solidFill>
              <a:srgbClr val="002060"/>
            </a:solidFill>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696875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85734"/>
            <a:ext cx="7924800" cy="2229066"/>
          </a:xfrm>
        </p:spPr>
        <p:txBody>
          <a:bodyPr/>
          <a:lstStyle/>
          <a:p>
            <a:pPr lvl="0">
              <a:buNone/>
            </a:pPr>
            <a:endParaRPr lang="en-US" sz="2400" b="1" dirty="0"/>
          </a:p>
          <a:p>
            <a:pPr lvl="0"/>
            <a:r>
              <a:rPr lang="en-US" sz="2400" dirty="0"/>
              <a:t>I/O latency often has little impact in test </a:t>
            </a:r>
          </a:p>
          <a:p>
            <a:pPr lvl="0">
              <a:buNone/>
            </a:pPr>
            <a:r>
              <a:rPr lang="en-US" sz="2400" dirty="0"/>
              <a:t>	systems due to measurement physics</a:t>
            </a:r>
          </a:p>
          <a:p>
            <a:pPr lvl="0"/>
            <a:r>
              <a:rPr lang="en-US" sz="2400" dirty="0"/>
              <a:t>Distributed intelligence can greatly improve performance</a:t>
            </a:r>
          </a:p>
          <a:p>
            <a:pPr marL="0" lvl="0" indent="0">
              <a:buNone/>
            </a:pPr>
            <a:endParaRPr lang="en-US" sz="2400" dirty="0"/>
          </a:p>
          <a:p>
            <a:pPr lvl="0"/>
            <a:endParaRPr lang="en-US" sz="2400" dirty="0"/>
          </a:p>
          <a:p>
            <a:pPr lvl="0">
              <a:buNone/>
            </a:pPr>
            <a:endParaRPr lang="en-US" sz="2400" dirty="0"/>
          </a:p>
          <a:p>
            <a:pPr lvl="0"/>
            <a:endParaRPr lang="en-US" sz="2400" dirty="0"/>
          </a:p>
          <a:p>
            <a:pPr lvl="0"/>
            <a:endParaRPr lang="en-US" sz="1800" dirty="0"/>
          </a:p>
        </p:txBody>
      </p:sp>
      <p:sp>
        <p:nvSpPr>
          <p:cNvPr id="6" name="Title 1"/>
          <p:cNvSpPr>
            <a:spLocks noGrp="1"/>
          </p:cNvSpPr>
          <p:nvPr>
            <p:ph type="title"/>
          </p:nvPr>
        </p:nvSpPr>
        <p:spPr>
          <a:xfrm>
            <a:off x="533400" y="304800"/>
            <a:ext cx="8229600" cy="762000"/>
          </a:xfrm>
        </p:spPr>
        <p:txBody>
          <a:bodyPr/>
          <a:lstStyle/>
          <a:p>
            <a:r>
              <a:rPr lang="en-US" altLang="en-US" sz="2800" dirty="0"/>
              <a:t>Key Assertions on Performance</a:t>
            </a:r>
            <a:endParaRPr lang="en-US" altLang="en-US" dirty="0"/>
          </a:p>
        </p:txBody>
      </p:sp>
      <p:pic>
        <p:nvPicPr>
          <p:cNvPr id="8" name="Picture 2"/>
          <p:cNvPicPr>
            <a:picLocks noChangeAspect="1" noChangeArrowheads="1"/>
          </p:cNvPicPr>
          <p:nvPr/>
        </p:nvPicPr>
        <p:blipFill>
          <a:blip r:embed="rId3" cstate="print"/>
          <a:srcRect/>
          <a:stretch>
            <a:fillRect/>
          </a:stretch>
        </p:blipFill>
        <p:spPr bwMode="auto">
          <a:xfrm>
            <a:off x="6705600" y="170452"/>
            <a:ext cx="2209800" cy="2344148"/>
          </a:xfrm>
          <a:prstGeom prst="rect">
            <a:avLst/>
          </a:prstGeom>
          <a:noFill/>
          <a:ln w="15875">
            <a:solidFill>
              <a:srgbClr val="0033CC"/>
            </a:solidFill>
            <a:prstDash val="sysDash"/>
            <a:miter lim="800000"/>
            <a:headEnd/>
            <a:tailEnd/>
          </a:ln>
        </p:spPr>
      </p:pic>
      <p:sp>
        <p:nvSpPr>
          <p:cNvPr id="5" name="TextBox 4"/>
          <p:cNvSpPr txBox="1"/>
          <p:nvPr/>
        </p:nvSpPr>
        <p:spPr>
          <a:xfrm>
            <a:off x="1371600" y="4724400"/>
            <a:ext cx="6041869" cy="830997"/>
          </a:xfrm>
          <a:prstGeom prst="rect">
            <a:avLst/>
          </a:prstGeom>
          <a:noFill/>
        </p:spPr>
        <p:txBody>
          <a:bodyPr wrap="square" rtlCol="0">
            <a:spAutoFit/>
          </a:bodyPr>
          <a:lstStyle/>
          <a:p>
            <a:r>
              <a:rPr lang="en-US" dirty="0"/>
              <a:t>…LXI has distributed intelligence</a:t>
            </a:r>
          </a:p>
          <a:p>
            <a:r>
              <a:rPr lang="en-US" dirty="0"/>
              <a:t>	…LXI has additional benefits</a:t>
            </a:r>
          </a:p>
        </p:txBody>
      </p:sp>
    </p:spTree>
    <p:extLst>
      <p:ext uri="{BB962C8B-B14F-4D97-AF65-F5344CB8AC3E}">
        <p14:creationId xmlns:p14="http://schemas.microsoft.com/office/powerpoint/2010/main" val="13377979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Test System Architecture</a:t>
            </a:r>
            <a:endParaRPr lang="en-US" altLang="en-US"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5182" y="2746617"/>
            <a:ext cx="1168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0687"/>
          <a:stretch/>
        </p:blipFill>
        <p:spPr bwMode="auto">
          <a:xfrm>
            <a:off x="2282031" y="4280139"/>
            <a:ext cx="21082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bwMode="auto">
          <a:xfrm>
            <a:off x="2421731" y="1981200"/>
            <a:ext cx="2133600" cy="0"/>
          </a:xfrm>
          <a:prstGeom prst="line">
            <a:avLst/>
          </a:prstGeom>
          <a:solidFill>
            <a:schemeClr val="accent1"/>
          </a:solidFill>
          <a:ln w="15875" cap="flat" cmpd="sng" algn="ctr">
            <a:solidFill>
              <a:srgbClr val="0033CC"/>
            </a:solidFill>
            <a:prstDash val="sysDash"/>
            <a:round/>
            <a:headEnd type="none" w="med" len="med"/>
            <a:tailEnd type="none" w="med" len="med"/>
          </a:ln>
          <a:effectLst/>
        </p:spPr>
      </p:cxnSp>
      <p:pic>
        <p:nvPicPr>
          <p:cNvPr id="10" name="Picture 3" descr="C:\Users\Proft InFocus\AppData\Local\Microsoft\Windows\Temporary Internet Files\Content.IE5\FOD2R5WZ\MC900431576[1].png"/>
          <p:cNvPicPr>
            <a:picLocks noChangeAspect="1" noChangeArrowheads="1"/>
          </p:cNvPicPr>
          <p:nvPr/>
        </p:nvPicPr>
        <p:blipFill>
          <a:blip r:embed="rId5" cstate="print"/>
          <a:srcRect/>
          <a:stretch>
            <a:fillRect/>
          </a:stretch>
        </p:blipFill>
        <p:spPr bwMode="auto">
          <a:xfrm>
            <a:off x="821531" y="1066800"/>
            <a:ext cx="1752600" cy="1764284"/>
          </a:xfrm>
          <a:prstGeom prst="rect">
            <a:avLst/>
          </a:prstGeom>
          <a:noFill/>
        </p:spPr>
      </p:pic>
      <p:sp>
        <p:nvSpPr>
          <p:cNvPr id="11" name="Rectangle 10"/>
          <p:cNvSpPr/>
          <p:nvPr/>
        </p:nvSpPr>
        <p:spPr bwMode="auto">
          <a:xfrm>
            <a:off x="2955131" y="1676400"/>
            <a:ext cx="1066800" cy="533400"/>
          </a:xfrm>
          <a:prstGeom prst="rect">
            <a:avLst/>
          </a:prstGeom>
          <a:solidFill>
            <a:srgbClr val="FFFF00"/>
          </a:solidFill>
          <a:ln w="15875" cap="flat" cmpd="sng" algn="ctr">
            <a:solidFill>
              <a:srgbClr val="0033CC"/>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Interface</a:t>
            </a:r>
          </a:p>
        </p:txBody>
      </p:sp>
      <p:grpSp>
        <p:nvGrpSpPr>
          <p:cNvPr id="12" name="Group 11"/>
          <p:cNvGrpSpPr/>
          <p:nvPr/>
        </p:nvGrpSpPr>
        <p:grpSpPr>
          <a:xfrm>
            <a:off x="4555331" y="762000"/>
            <a:ext cx="4381801" cy="4648200"/>
            <a:chOff x="4267200" y="762000"/>
            <a:chExt cx="4381801" cy="4648200"/>
          </a:xfrm>
        </p:grpSpPr>
        <p:pic>
          <p:nvPicPr>
            <p:cNvPr id="13" name="Picture 2"/>
            <p:cNvPicPr>
              <a:picLocks noChangeAspect="1" noChangeArrowheads="1"/>
            </p:cNvPicPr>
            <p:nvPr/>
          </p:nvPicPr>
          <p:blipFill>
            <a:blip r:embed="rId6" cstate="print"/>
            <a:srcRect/>
            <a:stretch>
              <a:fillRect/>
            </a:stretch>
          </p:blipFill>
          <p:spPr bwMode="auto">
            <a:xfrm>
              <a:off x="4267200" y="762000"/>
              <a:ext cx="4381801" cy="4648200"/>
            </a:xfrm>
            <a:prstGeom prst="rect">
              <a:avLst/>
            </a:prstGeom>
            <a:noFill/>
            <a:ln w="15875">
              <a:solidFill>
                <a:srgbClr val="0033CC"/>
              </a:solidFill>
              <a:prstDash val="sysDash"/>
              <a:miter lim="800000"/>
              <a:headEnd/>
              <a:tailEnd/>
            </a:ln>
          </p:spPr>
        </p:pic>
        <p:sp>
          <p:nvSpPr>
            <p:cNvPr id="14" name="Rectangle 13"/>
            <p:cNvSpPr/>
            <p:nvPr/>
          </p:nvSpPr>
          <p:spPr bwMode="auto">
            <a:xfrm>
              <a:off x="4322618" y="838200"/>
              <a:ext cx="2892631"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34" charset="0"/>
              </a:endParaRPr>
            </a:p>
          </p:txBody>
        </p:sp>
      </p:gr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131" y="2920851"/>
            <a:ext cx="2582277" cy="181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5116901"/>
            <a:ext cx="23288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8305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Smart and Simple Devices</a:t>
            </a:r>
            <a:endParaRPr lang="en-US" altLang="en-US" dirty="0"/>
          </a:p>
        </p:txBody>
      </p:sp>
      <p:sp>
        <p:nvSpPr>
          <p:cNvPr id="4" name="Rectangle 3"/>
          <p:cNvSpPr/>
          <p:nvPr/>
        </p:nvSpPr>
        <p:spPr>
          <a:xfrm>
            <a:off x="533400" y="762000"/>
            <a:ext cx="2779928" cy="400110"/>
          </a:xfrm>
          <a:prstGeom prst="rect">
            <a:avLst/>
          </a:prstGeom>
        </p:spPr>
        <p:txBody>
          <a:bodyPr wrap="none">
            <a:spAutoFit/>
          </a:bodyPr>
          <a:lstStyle/>
          <a:p>
            <a:r>
              <a:rPr lang="en-US" sz="2000" dirty="0">
                <a:solidFill>
                  <a:srgbClr val="7030A0"/>
                </a:solidFill>
              </a:rPr>
              <a:t>Distributed Intelligence</a:t>
            </a:r>
            <a:endParaRPr lang="en-US" sz="2000"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282" y="2514600"/>
            <a:ext cx="2244221" cy="168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1992" r="31907" b="59920"/>
          <a:stretch>
            <a:fillRect/>
          </a:stretch>
        </p:blipFill>
        <p:spPr bwMode="auto">
          <a:xfrm>
            <a:off x="4761669" y="1244451"/>
            <a:ext cx="2812380" cy="17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bwMode="auto">
          <a:xfrm>
            <a:off x="2806348" y="2133600"/>
            <a:ext cx="2133600" cy="0"/>
          </a:xfrm>
          <a:prstGeom prst="line">
            <a:avLst/>
          </a:prstGeom>
          <a:solidFill>
            <a:schemeClr val="accent1"/>
          </a:solidFill>
          <a:ln w="15875" cap="flat" cmpd="sng" algn="ctr">
            <a:solidFill>
              <a:srgbClr val="0033CC"/>
            </a:solidFill>
            <a:prstDash val="sysDash"/>
            <a:round/>
            <a:headEnd type="none" w="med" len="med"/>
            <a:tailEnd type="none" w="med" len="med"/>
          </a:ln>
          <a:effectLst/>
        </p:spPr>
      </p:cxnSp>
      <p:pic>
        <p:nvPicPr>
          <p:cNvPr id="10" name="Picture 3" descr="C:\Users\Proft InFocus\AppData\Local\Microsoft\Windows\Temporary Internet Files\Content.IE5\FOD2R5WZ\MC900431576[1].png"/>
          <p:cNvPicPr>
            <a:picLocks noChangeAspect="1" noChangeArrowheads="1"/>
          </p:cNvPicPr>
          <p:nvPr/>
        </p:nvPicPr>
        <p:blipFill>
          <a:blip r:embed="rId5" cstate="print"/>
          <a:srcRect/>
          <a:stretch>
            <a:fillRect/>
          </a:stretch>
        </p:blipFill>
        <p:spPr bwMode="auto">
          <a:xfrm>
            <a:off x="1206148" y="1219200"/>
            <a:ext cx="1752600" cy="1764284"/>
          </a:xfrm>
          <a:prstGeom prst="rect">
            <a:avLst/>
          </a:prstGeom>
          <a:noFill/>
        </p:spPr>
      </p:pic>
      <p:sp>
        <p:nvSpPr>
          <p:cNvPr id="11" name="Rectangle 10"/>
          <p:cNvSpPr/>
          <p:nvPr/>
        </p:nvSpPr>
        <p:spPr bwMode="auto">
          <a:xfrm>
            <a:off x="3339748" y="1828800"/>
            <a:ext cx="1066800" cy="533400"/>
          </a:xfrm>
          <a:prstGeom prst="rect">
            <a:avLst/>
          </a:prstGeom>
          <a:solidFill>
            <a:srgbClr val="FFFF00"/>
          </a:solidFill>
          <a:ln w="15875" cap="flat" cmpd="sng" algn="ctr">
            <a:solidFill>
              <a:srgbClr val="0033CC"/>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Interface</a:t>
            </a:r>
          </a:p>
        </p:txBody>
      </p:sp>
      <p:sp>
        <p:nvSpPr>
          <p:cNvPr id="12" name="Rectangle 11"/>
          <p:cNvSpPr/>
          <p:nvPr/>
        </p:nvSpPr>
        <p:spPr bwMode="auto">
          <a:xfrm>
            <a:off x="3536718" y="1318404"/>
            <a:ext cx="881332"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Command</a:t>
            </a:r>
          </a:p>
        </p:txBody>
      </p:sp>
      <p:sp>
        <p:nvSpPr>
          <p:cNvPr id="13" name="Rectangle 12"/>
          <p:cNvSpPr/>
          <p:nvPr/>
        </p:nvSpPr>
        <p:spPr bwMode="auto">
          <a:xfrm>
            <a:off x="3342624" y="2405331"/>
            <a:ext cx="9144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100" b="1" dirty="0">
                <a:latin typeface="Arial" pitchFamily="34" charset="0"/>
              </a:rPr>
              <a:t>Results</a:t>
            </a:r>
          </a:p>
        </p:txBody>
      </p:sp>
      <p:cxnSp>
        <p:nvCxnSpPr>
          <p:cNvPr id="14" name="Straight Arrow Connector 13"/>
          <p:cNvCxnSpPr>
            <a:stCxn id="12" idx="3"/>
          </p:cNvCxnSpPr>
          <p:nvPr/>
        </p:nvCxnSpPr>
        <p:spPr bwMode="auto">
          <a:xfrm>
            <a:off x="4418050" y="1547004"/>
            <a:ext cx="378124" cy="2875"/>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15" name="Straight Arrow Connector 14"/>
          <p:cNvCxnSpPr>
            <a:stCxn id="13" idx="1"/>
          </p:cNvCxnSpPr>
          <p:nvPr/>
        </p:nvCxnSpPr>
        <p:spPr bwMode="auto">
          <a:xfrm flipH="1">
            <a:off x="2976001" y="2633931"/>
            <a:ext cx="366623" cy="287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pic>
        <p:nvPicPr>
          <p:cNvPr id="1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39"/>
          <a:stretch/>
        </p:blipFill>
        <p:spPr bwMode="auto">
          <a:xfrm>
            <a:off x="4703398" y="2954547"/>
            <a:ext cx="1358660" cy="303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bwMode="auto">
          <a:xfrm>
            <a:off x="4607112" y="3360497"/>
            <a:ext cx="1718813" cy="0"/>
          </a:xfrm>
          <a:prstGeom prst="line">
            <a:avLst/>
          </a:prstGeom>
          <a:solidFill>
            <a:schemeClr val="accent1"/>
          </a:solidFill>
          <a:ln w="15875" cap="flat" cmpd="sng" algn="ctr">
            <a:solidFill>
              <a:srgbClr val="0033CC"/>
            </a:solidFill>
            <a:prstDash val="sysDash"/>
            <a:round/>
            <a:headEnd type="none" w="med" len="med"/>
            <a:tailEnd type="none" w="med" len="med"/>
          </a:ln>
          <a:effectLst/>
        </p:spPr>
      </p:cxnSp>
      <p:cxnSp>
        <p:nvCxnSpPr>
          <p:cNvPr id="18" name="Straight Connector 17"/>
          <p:cNvCxnSpPr/>
          <p:nvPr/>
        </p:nvCxnSpPr>
        <p:spPr bwMode="auto">
          <a:xfrm>
            <a:off x="4607112" y="4176200"/>
            <a:ext cx="259512" cy="0"/>
          </a:xfrm>
          <a:prstGeom prst="line">
            <a:avLst/>
          </a:prstGeom>
          <a:solidFill>
            <a:schemeClr val="accent1"/>
          </a:solidFill>
          <a:ln w="15875" cap="flat" cmpd="sng" algn="ctr">
            <a:solidFill>
              <a:srgbClr val="0033CC"/>
            </a:solidFill>
            <a:prstDash val="sysDash"/>
            <a:round/>
            <a:headEnd type="none" w="med" len="med"/>
            <a:tailEnd type="none" w="med" len="med"/>
          </a:ln>
          <a:effectLst/>
        </p:spPr>
      </p:cxnSp>
      <p:cxnSp>
        <p:nvCxnSpPr>
          <p:cNvPr id="19" name="Straight Connector 18"/>
          <p:cNvCxnSpPr/>
          <p:nvPr/>
        </p:nvCxnSpPr>
        <p:spPr bwMode="auto">
          <a:xfrm>
            <a:off x="4607112" y="2133600"/>
            <a:ext cx="0" cy="2042600"/>
          </a:xfrm>
          <a:prstGeom prst="line">
            <a:avLst/>
          </a:prstGeom>
          <a:solidFill>
            <a:schemeClr val="accent1"/>
          </a:solidFill>
          <a:ln w="15875" cap="flat" cmpd="sng" algn="ctr">
            <a:solidFill>
              <a:srgbClr val="0033CC"/>
            </a:solidFill>
            <a:prstDash val="sysDash"/>
            <a:round/>
            <a:headEnd type="none" w="med" len="med"/>
            <a:tailEnd type="none" w="med" len="med"/>
          </a:ln>
          <a:effectLst/>
        </p:spPr>
      </p:cxnSp>
      <p:sp>
        <p:nvSpPr>
          <p:cNvPr id="21" name="TextBox 20"/>
          <p:cNvSpPr txBox="1"/>
          <p:nvPr/>
        </p:nvSpPr>
        <p:spPr>
          <a:xfrm>
            <a:off x="1481474" y="5638800"/>
            <a:ext cx="6900526" cy="461665"/>
          </a:xfrm>
          <a:prstGeom prst="rect">
            <a:avLst/>
          </a:prstGeom>
          <a:noFill/>
        </p:spPr>
        <p:txBody>
          <a:bodyPr wrap="square" rtlCol="0">
            <a:spAutoFit/>
          </a:bodyPr>
          <a:lstStyle/>
          <a:p>
            <a:r>
              <a:rPr lang="en-US" dirty="0"/>
              <a:t>…computer sends commands…comes back later</a:t>
            </a:r>
          </a:p>
        </p:txBody>
      </p:sp>
    </p:spTree>
    <p:extLst>
      <p:ext uri="{BB962C8B-B14F-4D97-AF65-F5344CB8AC3E}">
        <p14:creationId xmlns:p14="http://schemas.microsoft.com/office/powerpoint/2010/main" val="16718305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Smart and Simple Devices</a:t>
            </a:r>
            <a:endParaRPr lang="en-US" altLang="en-US" dirty="0"/>
          </a:p>
        </p:txBody>
      </p:sp>
      <p:sp>
        <p:nvSpPr>
          <p:cNvPr id="4" name="Rectangle 3"/>
          <p:cNvSpPr/>
          <p:nvPr/>
        </p:nvSpPr>
        <p:spPr>
          <a:xfrm>
            <a:off x="533400" y="762000"/>
            <a:ext cx="3530134" cy="400110"/>
          </a:xfrm>
          <a:prstGeom prst="rect">
            <a:avLst/>
          </a:prstGeom>
        </p:spPr>
        <p:txBody>
          <a:bodyPr wrap="none">
            <a:spAutoFit/>
          </a:bodyPr>
          <a:lstStyle/>
          <a:p>
            <a:r>
              <a:rPr lang="en-US" sz="2000" dirty="0">
                <a:solidFill>
                  <a:srgbClr val="7030A0"/>
                </a:solidFill>
              </a:rPr>
              <a:t>Computer Controlled Fast I/O</a:t>
            </a:r>
            <a:endParaRPr lang="en-US" sz="2000" dirty="0"/>
          </a:p>
        </p:txBody>
      </p:sp>
      <p:cxnSp>
        <p:nvCxnSpPr>
          <p:cNvPr id="21" name="Straight Arrow Connector 20"/>
          <p:cNvCxnSpPr/>
          <p:nvPr/>
        </p:nvCxnSpPr>
        <p:spPr bwMode="auto">
          <a:xfrm flipV="1">
            <a:off x="3185829" y="2617572"/>
            <a:ext cx="1696537" cy="299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flipH="1">
            <a:off x="3139832" y="2698210"/>
            <a:ext cx="1754027" cy="56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flipV="1">
            <a:off x="3182961" y="2769972"/>
            <a:ext cx="1696537" cy="299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flipH="1">
            <a:off x="3136964" y="2850610"/>
            <a:ext cx="1754027" cy="56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flipV="1">
            <a:off x="3182961" y="2951118"/>
            <a:ext cx="1696537" cy="299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flipH="1">
            <a:off x="3136964" y="3031756"/>
            <a:ext cx="1754027" cy="56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flipV="1">
            <a:off x="3182961" y="3132264"/>
            <a:ext cx="1696537" cy="299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28" name="Straight Arrow Connector 27"/>
          <p:cNvCxnSpPr/>
          <p:nvPr/>
        </p:nvCxnSpPr>
        <p:spPr bwMode="auto">
          <a:xfrm flipH="1">
            <a:off x="3136964" y="3212902"/>
            <a:ext cx="1754027" cy="56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flipV="1">
            <a:off x="3182961" y="3347914"/>
            <a:ext cx="1696537" cy="299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H="1">
            <a:off x="3136964" y="3428552"/>
            <a:ext cx="1754027" cy="56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3191587" y="3520434"/>
            <a:ext cx="1696537" cy="299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flipH="1">
            <a:off x="3145590" y="3601072"/>
            <a:ext cx="1754027" cy="56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1992" r="31907" b="59920"/>
          <a:stretch>
            <a:fillRect/>
          </a:stretch>
        </p:blipFill>
        <p:spPr bwMode="auto">
          <a:xfrm>
            <a:off x="4873740" y="2407035"/>
            <a:ext cx="2812380" cy="17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p:nvCxnSpPr>
        <p:spPr bwMode="auto">
          <a:xfrm>
            <a:off x="2918419" y="3296184"/>
            <a:ext cx="2133600" cy="0"/>
          </a:xfrm>
          <a:prstGeom prst="line">
            <a:avLst/>
          </a:prstGeom>
          <a:solidFill>
            <a:schemeClr val="accent1"/>
          </a:solidFill>
          <a:ln w="15875" cap="flat" cmpd="sng" algn="ctr">
            <a:solidFill>
              <a:srgbClr val="0033CC"/>
            </a:solidFill>
            <a:prstDash val="sysDash"/>
            <a:round/>
            <a:headEnd type="none" w="med" len="med"/>
            <a:tailEnd type="none" w="med" len="med"/>
          </a:ln>
          <a:effectLst/>
        </p:spPr>
      </p:cxnSp>
      <p:pic>
        <p:nvPicPr>
          <p:cNvPr id="35" name="Picture 3" descr="C:\Users\Proft InFocus\AppData\Local\Microsoft\Windows\Temporary Internet Files\Content.IE5\FOD2R5WZ\MC900431576[1].png"/>
          <p:cNvPicPr>
            <a:picLocks noChangeAspect="1" noChangeArrowheads="1"/>
          </p:cNvPicPr>
          <p:nvPr/>
        </p:nvPicPr>
        <p:blipFill>
          <a:blip r:embed="rId4" cstate="print"/>
          <a:srcRect/>
          <a:stretch>
            <a:fillRect/>
          </a:stretch>
        </p:blipFill>
        <p:spPr bwMode="auto">
          <a:xfrm>
            <a:off x="1318219" y="2381784"/>
            <a:ext cx="1752600" cy="1764284"/>
          </a:xfrm>
          <a:prstGeom prst="rect">
            <a:avLst/>
          </a:prstGeom>
          <a:noFill/>
        </p:spPr>
      </p:pic>
      <p:sp>
        <p:nvSpPr>
          <p:cNvPr id="36" name="Rectangle 35"/>
          <p:cNvSpPr/>
          <p:nvPr/>
        </p:nvSpPr>
        <p:spPr bwMode="auto">
          <a:xfrm>
            <a:off x="3451819" y="2991384"/>
            <a:ext cx="1066800" cy="533400"/>
          </a:xfrm>
          <a:prstGeom prst="rect">
            <a:avLst/>
          </a:prstGeom>
          <a:solidFill>
            <a:srgbClr val="FFFF00"/>
          </a:solidFill>
          <a:ln w="15875" cap="flat" cmpd="sng" algn="ctr">
            <a:solidFill>
              <a:srgbClr val="0033CC"/>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Interface</a:t>
            </a:r>
          </a:p>
        </p:txBody>
      </p:sp>
      <p:cxnSp>
        <p:nvCxnSpPr>
          <p:cNvPr id="37" name="Straight Arrow Connector 36"/>
          <p:cNvCxnSpPr/>
          <p:nvPr/>
        </p:nvCxnSpPr>
        <p:spPr bwMode="auto">
          <a:xfrm flipV="1">
            <a:off x="3174335" y="3692954"/>
            <a:ext cx="1696537" cy="299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38" name="Straight Arrow Connector 37"/>
          <p:cNvCxnSpPr/>
          <p:nvPr/>
        </p:nvCxnSpPr>
        <p:spPr bwMode="auto">
          <a:xfrm flipH="1">
            <a:off x="3128338" y="3773592"/>
            <a:ext cx="1754027" cy="56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9" name="TextBox 38"/>
          <p:cNvSpPr txBox="1"/>
          <p:nvPr/>
        </p:nvSpPr>
        <p:spPr>
          <a:xfrm>
            <a:off x="3371137" y="3838291"/>
            <a:ext cx="1302931" cy="307777"/>
          </a:xfrm>
          <a:prstGeom prst="rect">
            <a:avLst/>
          </a:prstGeom>
          <a:noFill/>
        </p:spPr>
        <p:txBody>
          <a:bodyPr wrap="square" rtlCol="0">
            <a:spAutoFit/>
          </a:bodyPr>
          <a:lstStyle/>
          <a:p>
            <a:r>
              <a:rPr lang="en-US" sz="1400" b="0" dirty="0">
                <a:solidFill>
                  <a:srgbClr val="0033CC"/>
                </a:solidFill>
              </a:rPr>
              <a:t>Very fast I/O</a:t>
            </a:r>
          </a:p>
        </p:txBody>
      </p:sp>
      <p:sp>
        <p:nvSpPr>
          <p:cNvPr id="97" name="TextBox 96"/>
          <p:cNvSpPr txBox="1"/>
          <p:nvPr/>
        </p:nvSpPr>
        <p:spPr>
          <a:xfrm>
            <a:off x="1371600" y="4724400"/>
            <a:ext cx="6629400" cy="830997"/>
          </a:xfrm>
          <a:prstGeom prst="rect">
            <a:avLst/>
          </a:prstGeom>
          <a:noFill/>
        </p:spPr>
        <p:txBody>
          <a:bodyPr wrap="square" rtlCol="0">
            <a:spAutoFit/>
          </a:bodyPr>
          <a:lstStyle/>
          <a:p>
            <a:r>
              <a:rPr lang="en-US" dirty="0"/>
              <a:t>…computer controls every register operation</a:t>
            </a:r>
          </a:p>
          <a:p>
            <a:r>
              <a:rPr lang="en-US" dirty="0"/>
              <a:t>    …is typically involved until action is complete</a:t>
            </a:r>
          </a:p>
        </p:txBody>
      </p:sp>
    </p:spTree>
    <p:extLst>
      <p:ext uri="{BB962C8B-B14F-4D97-AF65-F5344CB8AC3E}">
        <p14:creationId xmlns:p14="http://schemas.microsoft.com/office/powerpoint/2010/main" val="31004841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Key Performance Factors</a:t>
            </a:r>
            <a:endParaRPr lang="en-US" altLang="en-US" dirty="0"/>
          </a:p>
        </p:txBody>
      </p:sp>
      <p:sp>
        <p:nvSpPr>
          <p:cNvPr id="4" name="Rectangle 3"/>
          <p:cNvSpPr/>
          <p:nvPr/>
        </p:nvSpPr>
        <p:spPr>
          <a:xfrm>
            <a:off x="533400" y="762000"/>
            <a:ext cx="2284728" cy="400110"/>
          </a:xfrm>
          <a:prstGeom prst="rect">
            <a:avLst/>
          </a:prstGeom>
        </p:spPr>
        <p:txBody>
          <a:bodyPr wrap="none">
            <a:spAutoFit/>
          </a:bodyPr>
          <a:lstStyle/>
          <a:p>
            <a:r>
              <a:rPr lang="en-US" sz="2000" dirty="0">
                <a:solidFill>
                  <a:srgbClr val="7030A0"/>
                </a:solidFill>
              </a:rPr>
              <a:t>Transaction Model</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2" y="1277566"/>
            <a:ext cx="737044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9531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Key Performance Factors</a:t>
            </a:r>
            <a:endParaRPr lang="en-US" altLang="en-US" dirty="0"/>
          </a:p>
        </p:txBody>
      </p:sp>
      <p:sp>
        <p:nvSpPr>
          <p:cNvPr id="4" name="Rectangle 3"/>
          <p:cNvSpPr/>
          <p:nvPr/>
        </p:nvSpPr>
        <p:spPr>
          <a:xfrm>
            <a:off x="533400" y="762000"/>
            <a:ext cx="2706190" cy="400110"/>
          </a:xfrm>
          <a:prstGeom prst="rect">
            <a:avLst/>
          </a:prstGeom>
        </p:spPr>
        <p:txBody>
          <a:bodyPr wrap="none">
            <a:spAutoFit/>
          </a:bodyPr>
          <a:lstStyle/>
          <a:p>
            <a:r>
              <a:rPr lang="en-US" sz="2000" dirty="0">
                <a:solidFill>
                  <a:srgbClr val="7030A0"/>
                </a:solidFill>
              </a:rPr>
              <a:t>Measurement Physics</a:t>
            </a:r>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1981200"/>
            <a:ext cx="734928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9531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04800"/>
            <a:ext cx="8229600" cy="762000"/>
          </a:xfrm>
        </p:spPr>
        <p:txBody>
          <a:bodyPr/>
          <a:lstStyle/>
          <a:p>
            <a:r>
              <a:rPr lang="en-US" altLang="en-US" sz="2800" dirty="0"/>
              <a:t>Key Performance Factors</a:t>
            </a:r>
            <a:endParaRPr lang="en-US" altLang="en-US" dirty="0"/>
          </a:p>
        </p:txBody>
      </p:sp>
      <p:sp>
        <p:nvSpPr>
          <p:cNvPr id="4" name="Rectangle 3"/>
          <p:cNvSpPr/>
          <p:nvPr/>
        </p:nvSpPr>
        <p:spPr>
          <a:xfrm>
            <a:off x="533400" y="762000"/>
            <a:ext cx="2048959" cy="400110"/>
          </a:xfrm>
          <a:prstGeom prst="rect">
            <a:avLst/>
          </a:prstGeom>
        </p:spPr>
        <p:txBody>
          <a:bodyPr wrap="none">
            <a:spAutoFit/>
          </a:bodyPr>
          <a:lstStyle/>
          <a:p>
            <a:r>
              <a:rPr lang="en-US" sz="2000" dirty="0">
                <a:solidFill>
                  <a:srgbClr val="7030A0"/>
                </a:solidFill>
              </a:rPr>
              <a:t>Using Faster I/O</a:t>
            </a:r>
            <a:endParaRPr lang="en-US" sz="2000" dirty="0"/>
          </a:p>
        </p:txBody>
      </p:sp>
      <p:grpSp>
        <p:nvGrpSpPr>
          <p:cNvPr id="3" name="Group 2"/>
          <p:cNvGrpSpPr/>
          <p:nvPr/>
        </p:nvGrpSpPr>
        <p:grpSpPr>
          <a:xfrm>
            <a:off x="866775" y="762000"/>
            <a:ext cx="7667625" cy="4591050"/>
            <a:chOff x="866775" y="762000"/>
            <a:chExt cx="7667625" cy="459105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504950"/>
              <a:ext cx="741045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7086600" y="762000"/>
              <a:ext cx="1447800" cy="13716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gr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743200"/>
            <a:ext cx="3657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95313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 - &amp;quot;State of the LXI Consortium&amp;quot;&quot;/&gt;&lt;property id=&quot;20307&quot; value=&quot;256&quot;/&gt;&lt;/object&gt;&lt;object type=&quot;3&quot; unique_id=&quot;10059&quot;&gt;&lt;property id=&quot;20148&quot; value=&quot;5&quot;/&gt;&lt;property id=&quot;20300&quot; value=&quot;Slide 2 - &amp;quot;Topics&amp;quot;&quot;/&gt;&lt;property id=&quot;20307&quot; value=&quot;257&quot;/&gt;&lt;/object&gt;&lt;object type=&quot;3&quot; unique_id=&quot;10132&quot;&gt;&lt;property id=&quot;20148&quot; value=&quot;5&quot;/&gt;&lt;property id=&quot;20300&quot; value=&quot;Slide 3 - &amp;quot;New Products&amp;quot;&quot;/&gt;&lt;property id=&quot;20307&quot; value=&quot;258&quot;/&gt;&lt;/object&gt;&lt;object type=&quot;3&quot; unique_id=&quot;10133&quot;&gt;&lt;property id=&quot;20148&quot; value=&quot;5&quot;/&gt;&lt;property id=&quot;20300&quot; value=&quot;Slide 5 - &amp;quot;New Members, Universities&amp;quot;&quot;/&gt;&lt;property id=&quot;20307&quot; value=&quot;259&quot;/&gt;&lt;/object&gt;&lt;object type=&quot;3&quot; unique_id=&quot;10134&quot;&gt;&lt;property id=&quot;20148&quot; value=&quot;5&quot;/&gt;&lt;property id=&quot;20300&quot; value=&quot;Slide 6 - &amp;quot;New Test House&amp;quot;&quot;/&gt;&lt;property id=&quot;20307&quot; value=&quot;260&quot;/&gt;&lt;/object&gt;&lt;object type=&quot;3&quot; unique_id=&quot;10135&quot;&gt;&lt;property id=&quot;20148&quot; value=&quot;5&quot;/&gt;&lt;property id=&quot;20300&quot; value=&quot;Slide 7 - &amp;quot;Transition to LXI Rev 1.3&amp;quot;&quot;/&gt;&lt;property id=&quot;20307&quot; value=&quot;261&quot;/&gt;&lt;/object&gt;&lt;object type=&quot;3&quot; unique_id=&quot;10136&quot;&gt;&lt;property id=&quot;20148&quot; value=&quot;5&quot;/&gt;&lt;property id=&quot;20300&quot; value=&quot;Slide 8 - &amp;quot;Key Activities&amp;quot;&quot;/&gt;&lt;property id=&quot;20307&quot; value=&quot;262&quot;/&gt;&lt;/object&gt;&lt;object type=&quot;3&quot; unique_id=&quot;10137&quot;&gt;&lt;property id=&quot;20148&quot; value=&quot;5&quot;/&gt;&lt;property id=&quot;20300&quot; value=&quot;Slide 4&quot;/&gt;&lt;property id=&quot;20307&quot; value=&quot;264&quot;/&gt;&lt;/object&gt;&lt;object type=&quot;3&quot; unique_id=&quot;10148&quot;&gt;&lt;property id=&quot;20148&quot; value=&quot;5&quot;/&gt;&lt;property id=&quot;20300&quot; value=&quot;Slide 9 - &amp;quot;Up Next . . .&amp;quot;&quot;/&gt;&lt;property id=&quot;20307&quot; value=&quot;265&quot;/&gt;&lt;/object&gt;&lt;object type=&quot;3&quot; unique_id=&quot;10952&quot;&gt;&lt;property id=&quot;20148&quot; value=&quot;5&quot;/&gt;&lt;property id=&quot;20300&quot; value=&quot;Slide 10 - &amp;quot;Why Ethernet? Why LXI?&amp;quot;&quot;/&gt;&lt;property id=&quot;20307&quot; value=&quot;266&quot;/&gt;&lt;/object&gt;&lt;object type=&quot;3&quot; unique_id=&quot;10953&quot;&gt;&lt;property id=&quot;20148&quot; value=&quot;5&quot;/&gt;&lt;property id=&quot;20300&quot; value=&quot;Slide 11 - &amp;quot;Why LXI in Advanced Test Systems?&amp;quot;&quot;/&gt;&lt;property id=&quot;20307&quot; value=&quot;267&quot;/&gt;&lt;/object&gt;&lt;object type=&quot;3&quot; unique_id=&quot;10954&quot;&gt;&lt;property id=&quot;20148&quot; value=&quot;5&quot;/&gt;&lt;property id=&quot;20300&quot; value=&quot;Slide 12 - &amp;quot;Why Ethernet for ATE Systems?&amp;quot;&quot;/&gt;&lt;property id=&quot;20307&quot; value=&quot;268&quot;/&gt;&lt;/object&gt;&lt;object type=&quot;3&quot; unique_id=&quot;10955&quot;&gt;&lt;property id=&quot;20148&quot; value=&quot;5&quot;/&gt;&lt;property id=&quot;20300&quot; value=&quot;Slide 13 - &amp;quot;Why Ethernet for ATE Systems?&amp;#x0D;&amp;#x0A;Stability&amp;quot;&quot;/&gt;&lt;property id=&quot;20307&quot; value=&quot;269&quot;/&gt;&lt;/object&gt;&lt;object type=&quot;3&quot; unique_id=&quot;10956&quot;&gt;&lt;property id=&quot;20148&quot; value=&quot;5&quot;/&gt;&lt;property id=&quot;20300&quot; value=&quot;Slide 14 - &amp;quot;Why Ethernet for ATE Systems?&amp;#x0D;&amp;#x0A;Flexibility&amp;quot;&quot;/&gt;&lt;property id=&quot;20307&quot; value=&quot;270&quot;/&gt;&lt;/object&gt;&lt;object type=&quot;3&quot; unique_id=&quot;10957&quot;&gt;&lt;property id=&quot;20148&quot; value=&quot;5&quot;/&gt;&lt;property id=&quot;20300&quot; value=&quot;Slide 15 - &amp;quot;Why Ethernet for ATE Systems?&amp;#x0D;&amp;#x0A;Leverage the Telecom Wave&amp;quot;&quot;/&gt;&lt;property id=&quot;20307&quot; value=&quot;271&quot;/&gt;&lt;/object&gt;&lt;object type=&quot;3&quot; unique_id=&quot;10958&quot;&gt;&lt;property id=&quot;20148&quot; value=&quot;5&quot;/&gt;&lt;property id=&quot;20300&quot; value=&quot;Slide 16 - &amp;quot;Why Ethernet for ATE Systems?&amp;#x0D;&amp;#x0A;Reduce Interconnect Costs&amp;quot;&quot;/&gt;&lt;property id=&quot;20307&quot; value=&quot;272&quot;/&gt;&lt;/object&gt;&lt;object type=&quot;3&quot; unique_id=&quot;10959&quot;&gt;&lt;property id=&quot;20148&quot; value=&quot;5&quot;/&gt;&lt;property id=&quot;20300&quot; value=&quot;Slide 17 - &amp;quot;You Need More Than Just Ethernet&amp;quot;&quot;/&gt;&lt;property id=&quot;20307&quot; value=&quot;273&quot;/&gt;&lt;/object&gt;&lt;object type=&quot;3&quot; unique_id=&quot;10960&quot;&gt;&lt;property id=&quot;20148&quot; value=&quot;5&quot;/&gt;&lt;property id=&quot;20300&quot; value=&quot;Slide 18 - &amp;quot;Hundreds of LAN Options…&amp;quot;&quot;/&gt;&lt;property id=&quot;20307&quot; value=&quot;274&quot;/&gt;&lt;/object&gt;&lt;object type=&quot;3&quot; unique_id=&quot;10961&quot;&gt;&lt;property id=&quot;20148&quot; value=&quot;5&quot;/&gt;&lt;property id=&quot;20300&quot; value=&quot;Slide 19 - &amp;quot;LXI extends Ethernet to T&amp;amp;M&amp;quot;&quot;/&gt;&lt;property id=&quot;20307&quot; value=&quot;275&quot;/&gt;&lt;/object&gt;&lt;object type=&quot;3&quot; unique_id=&quot;10962&quot;&gt;&lt;property id=&quot;20148&quot; value=&quot;5&quot;/&gt;&lt;property id=&quot;20300&quot; value=&quot;Slide 20 - &amp;quot;LXI Complements Existing T&amp;amp;M Systems&amp;quot;&quot;/&gt;&lt;property id=&quot;20307&quot; value=&quot;276&quot;/&gt;&lt;/object&gt;&lt;object type=&quot;3&quot; unique_id=&quot;10963&quot;&gt;&lt;property id=&quot;20148&quot; value=&quot;5&quot;/&gt;&lt;property id=&quot;20300&quot; value=&quot;Slide 21 - &amp;quot;LXI Goes Beyond Basic Connectivity&amp;quot;&quot;/&gt;&lt;property id=&quot;20307&quot; value=&quot;277&quot;/&gt;&lt;/object&gt;&lt;object type=&quot;3&quot; unique_id=&quot;10964&quot;&gt;&lt;property id=&quot;20148&quot; value=&quot;5&quot;/&gt;&lt;property id=&quot;20300&quot; value=&quot;Slide 22 - &amp;quot;Things We’ve Learned&amp;quot;&quot;/&gt;&lt;property id=&quot;20307&quot; value=&quot;278&quot;/&gt;&lt;/object&gt;&lt;object type=&quot;3&quot; unique_id=&quot;10965&quot;&gt;&lt;property id=&quot;20148&quot; value=&quot;5&quot;/&gt;&lt;property id=&quot;20300&quot; value=&quot;Slide 23 - &amp;quot;LXI Is Part of an Advanced Test System&amp;quot;&quot;/&gt;&lt;property id=&quot;20307&quot; value=&quot;279&quot;/&gt;&lt;/object&gt;&lt;object type=&quot;3&quot; unique_id=&quot;10966&quot;&gt;&lt;property id=&quot;20148&quot; value=&quot;5&quot;/&gt;&lt;property id=&quot;20300&quot; value=&quot;Slide 24 - &amp;quot;Up Next. . .&amp;quot;&quot;/&gt;&lt;property id=&quot;20307&quot; value=&quot;280&quot;/&gt;&lt;/object&gt;&lt;object type=&quot;3&quot; unique_id=&quot;10967&quot;&gt;&lt;property id=&quot;20148&quot; value=&quot;5&quot;/&gt;&lt;property id=&quot;20300&quot; value=&quot;Slide 25 - &amp;quot;Introducing LXI to Your IT Department&amp;#x0D;&amp;#x0A;&amp;#x0D;&amp;#x0A;Bob Stasonis – Pickering Interfaces&amp;#x0D;&amp;#x0A;LXI Board of Directors&amp;#x0D;&amp;#x0A;Bob.Stasonis@pic&quot;/&gt;&lt;property id=&quot;20307&quot; value=&quot;281&quot;/&gt;&lt;/object&gt;&lt;object type=&quot;3&quot; unique_id=&quot;10968&quot;&gt;&lt;property id=&quot;20148&quot; value=&quot;5&quot;/&gt;&lt;property id=&quot;20300&quot; value=&quot;Slide 26 - &amp;quot;Topics&amp;quot;&quot;/&gt;&lt;property id=&quot;20307&quot; value=&quot;282&quot;/&gt;&lt;/object&gt;&lt;object type=&quot;3&quot; unique_id=&quot;10969&quot;&gt;&lt;property id=&quot;20148&quot; value=&quot;5&quot;/&gt;&lt;property id=&quot;20300&quot; value=&quot;Slide 27 - &amp;quot;The World of IT&amp;quot;&quot;/&gt;&lt;property id=&quot;20307&quot; value=&quot;283&quot;/&gt;&lt;/object&gt;&lt;object type=&quot;3&quot; unique_id=&quot;10970&quot;&gt;&lt;property id=&quot;20148&quot; value=&quot;5&quot;/&gt;&lt;property id=&quot;20300&quot; value=&quot;Slide 28 - &amp;quot;That Was Then…&amp;quot;&quot;/&gt;&lt;property id=&quot;20307&quot; value=&quot;284&quot;/&gt;&lt;/object&gt;&lt;object type=&quot;3&quot; unique_id=&quot;10971&quot;&gt;&lt;property id=&quot;20148&quot; value=&quot;5&quot;/&gt;&lt;property id=&quot;20300&quot; value=&quot;Slide 29 - &amp;quot;This is Now…&amp;quot;&quot;/&gt;&lt;property id=&quot;20307&quot; value=&quot;285&quot;/&gt;&lt;/object&gt;&lt;object type=&quot;3&quot; unique_id=&quot;10972&quot;&gt;&lt;property id=&quot;20148&quot; value=&quot;5&quot;/&gt;&lt;property id=&quot;20300&quot; value=&quot;Slide 30 - &amp;quot;LXI and Networking&amp;quot;&quot;/&gt;&lt;property id=&quot;20307&quot; value=&quot;286&quot;/&gt;&lt;/object&gt;&lt;object type=&quot;3&quot; unique_id=&quot;10973&quot;&gt;&lt;property id=&quot;20148&quot; value=&quot;5&quot;/&gt;&lt;property id=&quot;20300&quot; value=&quot;Slide 31 - &amp;quot;Example of Things Gone Wrong&amp;quot;&quot;/&gt;&lt;property id=&quot;20307&quot; value=&quot;287&quot;/&gt;&lt;/object&gt;&lt;object type=&quot;3&quot; unique_id=&quot;10974&quot;&gt;&lt;property id=&quot;20148&quot; value=&quot;5&quot;/&gt;&lt;property id=&quot;20300&quot; value=&quot;Slide 32 - &amp;quot;&amp;amp;#x09;&amp;quot;&quot;/&gt;&lt;property id=&quot;20307&quot; value=&quot;288&quot;/&gt;&lt;/object&gt;&lt;object type=&quot;3&quot; unique_id=&quot;10975&quot;&gt;&lt;property id=&quot;20148&quot; value=&quot;5&quot;/&gt;&lt;property id=&quot;20300&quot; value=&quot;Slide 33 - &amp;quot;&amp;amp;#x09;&amp;quot;&quot;/&gt;&lt;property id=&quot;20307&quot; value=&quot;289&quot;/&gt;&lt;/object&gt;&lt;object type=&quot;3&quot; unique_id=&quot;10976&quot;&gt;&lt;property id=&quot;20148&quot; value=&quot;5&quot;/&gt;&lt;property id=&quot;20300&quot; value=&quot;Slide 34 - &amp;quot;&amp;amp;#x09;&amp;quot;&quot;/&gt;&lt;property id=&quot;20307&quot; value=&quot;290&quot;/&gt;&lt;/object&gt;&lt;object type=&quot;3&quot; unique_id=&quot;10977&quot;&gt;&lt;property id=&quot;20148&quot; value=&quot;5&quot;/&gt;&lt;property id=&quot;20300&quot; value=&quot;Slide 35 - &amp;quot;&amp;amp;#x09;&amp;quot;&quot;/&gt;&lt;property id=&quot;20307&quot; value=&quot;291&quot;/&gt;&lt;/object&gt;&lt;object type=&quot;3&quot; unique_id=&quot;10978&quot;&gt;&lt;property id=&quot;20148&quot; value=&quot;5&quot;/&gt;&lt;property id=&quot;20300&quot; value=&quot;Slide 36 - &amp;quot;Early Involvement with IT&amp;quot;&quot;/&gt;&lt;property id=&quot;20307&quot; value=&quot;292&quot;/&gt;&lt;/object&gt;&lt;object type=&quot;3&quot; unique_id=&quot;10979&quot;&gt;&lt;property id=&quot;20148&quot; value=&quot;5&quot;/&gt;&lt;property id=&quot;20300&quot; value=&quot;Slide 37 - &amp;quot;Early Involvement with IT&amp;quot;&quot;/&gt;&lt;property id=&quot;20307&quot; value=&quot;293&quot;/&gt;&lt;/object&gt;&lt;object type=&quot;3&quot; unique_id=&quot;10980&quot;&gt;&lt;property id=&quot;20148&quot; value=&quot;5&quot;/&gt;&lt;property id=&quot;20300&quot; value=&quot;Slide 38 - &amp;quot;Network Security&amp;quot;&quot;/&gt;&lt;property id=&quot;20307&quot; value=&quot;294&quot;/&gt;&lt;/object&gt;&lt;object type=&quot;3&quot; unique_id=&quot;10981&quot;&gt;&lt;property id=&quot;20148&quot; value=&quot;5&quot;/&gt;&lt;property id=&quot;20300&quot; value=&quot;Slide 39 - &amp;quot;Conclusions&amp;quot;&quot;/&gt;&lt;property id=&quot;20307&quot; value=&quot;295&quot;/&gt;&lt;/object&gt;&lt;object type=&quot;3&quot; unique_id=&quot;10982&quot;&gt;&lt;property id=&quot;20148&quot; value=&quot;5&quot;/&gt;&lt;property id=&quot;20300&quot; value=&quot;Slide 40 - &amp;quot;Next Up . . .&amp;quot;&quot;/&gt;&lt;property id=&quot;20307&quot; value=&quot;296&quot;/&gt;&lt;/object&gt;&lt;object type=&quot;3&quot; unique_id=&quot;10983&quot;&gt;&lt;property id=&quot;20148&quot; value=&quot;5&quot;/&gt;&lt;property id=&quot;20300&quot; value=&quot;Slide 41 - &amp;quot;LXI Instrument Connections&amp;#x0D;&amp;#x0A;&amp;quot;&quot;/&gt;&lt;property id=&quot;20307&quot; value=&quot;297&quot;/&gt;&lt;/object&gt;&lt;object type=&quot;3&quot; unique_id=&quot;10984&quot;&gt;&lt;property id=&quot;20148&quot; value=&quot;5&quot;/&gt;&lt;property id=&quot;20300&quot; value=&quot;Slide 42 - &amp;quot;What is LXI?&amp;quot;&quot;/&gt;&lt;property id=&quot;20307&quot; value=&quot;298&quot;/&gt;&lt;/object&gt;&lt;object type=&quot;3&quot; unique_id=&quot;10985&quot;&gt;&lt;property id=&quot;20148&quot; value=&quot;5&quot;/&gt;&lt;property id=&quot;20300&quot; value=&quot;Slide 43 - &amp;quot;What Separates a LAN Instrument from an LXI Instrument?&amp;quot;&quot;/&gt;&lt;property id=&quot;20307&quot; value=&quot;299&quot;/&gt;&lt;/object&gt;&lt;object type=&quot;3&quot; unique_id=&quot;10986&quot;&gt;&lt;property id=&quot;20148&quot; value=&quot;5&quot;/&gt;&lt;property id=&quot;20300&quot; value=&quot;Slide 44 - &amp;quot;LXI Advantages&amp;#x0D;&amp;#x0A;“It’s About Your Time”&amp;quot;&quot;/&gt;&lt;property id=&quot;20307&quot; value=&quot;300&quot;/&gt;&lt;/object&gt;&lt;object type=&quot;3&quot; unique_id=&quot;10987&quot;&gt;&lt;property id=&quot;20148&quot; value=&quot;5&quot;/&gt;&lt;property id=&quot;20300&quot; value=&quot;Slide 45 - &amp;quot;A Recommended Configuration for Setup:&amp;#x0D;&amp;#x0A;That should not upset your I.T. department!&amp;quot;&quot;/&gt;&lt;property id=&quot;20307&quot; value=&quot;301&quot;/&gt;&lt;/object&gt;&lt;object type=&quot;3&quot; unique_id=&quot;10988&quot;&gt;&lt;property id=&quot;20148&quot; value=&quot;5&quot;/&gt;&lt;property id=&quot;20300&quot; value=&quot;Slide 46 - &amp;quot;Why Use a Router?&amp;quot;&quot;/&gt;&lt;property id=&quot;20307&quot; value=&quot;302&quot;/&gt;&lt;/object&gt;&lt;object type=&quot;3&quot; unique_id=&quot;10989&quot;&gt;&lt;property id=&quot;20148&quot; value=&quot;5&quot;/&gt;&lt;property id=&quot;20300&quot; value=&quot;Slide 47 - &amp;quot;Building an ATE System–What You’ll Need:&amp;quot;&quot;/&gt;&lt;property id=&quot;20307&quot; value=&quot;303&quot;/&gt;&lt;/object&gt;&lt;object type=&quot;3&quot; unique_id=&quot;10990&quot;&gt;&lt;property id=&quot;20148&quot; value=&quot;5&quot;/&gt;&lt;property id=&quot;20300&quot; value=&quot;Slide 48 - &amp;quot;Steps to Connect and Configure &amp;#x0D;&amp;#x0A;Your System&amp;quot;&quot;/&gt;&lt;property id=&quot;20307&quot; value=&quot;304&quot;/&gt;&lt;/object&gt;&lt;object type=&quot;3&quot; unique_id=&quot;10991&quot;&gt;&lt;property id=&quot;20148&quot; value=&quot;5&quot;/&gt;&lt;property id=&quot;20300&quot; value=&quot;Slide 49 - &amp;quot;Setting Up Port Forwarding on a &amp;#x0D;&amp;#x0A;D-Link DI-624&amp;quot;&quot;/&gt;&lt;property id=&quot;20307&quot; value=&quot;305&quot;/&gt;&lt;/object&gt;&lt;object type=&quot;3&quot; unique_id=&quot;10992&quot;&gt;&lt;property id=&quot;20148&quot; value=&quot;5&quot;/&gt;&lt;property id=&quot;20300&quot; value=&quot;Slide 50 - &amp;quot;What Kind of Router Should You Use?&amp;quot;&quot;/&gt;&lt;property id=&quot;20307&quot; value=&quot;306&quot;/&gt;&lt;/object&gt;&lt;object type=&quot;3&quot; unique_id=&quot;10993&quot;&gt;&lt;property id=&quot;20148&quot; value=&quot;5&quot;/&gt;&lt;property id=&quot;20300&quot; value=&quot;Slide 51 - &amp;quot;Configuring Instruments:&amp;quot;&quot;/&gt;&lt;property id=&quot;20307&quot; value=&quot;307&quot;/&gt;&lt;/object&gt;&lt;object type=&quot;3&quot; unique_id=&quot;10994&quot;&gt;&lt;property id=&quot;20148&quot; value=&quot;5&quot;/&gt;&lt;property id=&quot;20300&quot; value=&quot;Slide 52 - &amp;quot;Setting the Alias Function in Agilent IO Libraries&amp;quot;&quot;/&gt;&lt;property id=&quot;20307&quot; value=&quot;308&quot;/&gt;&lt;/object&gt;&lt;object type=&quot;3&quot; unique_id=&quot;10995&quot;&gt;&lt;property id=&quot;20148&quot; value=&quot;5&quot;/&gt;&lt;property id=&quot;20300&quot; value=&quot;Slide 53 - &amp;quot;Integrating Your Existing Equipment&amp;quot;&quot;/&gt;&lt;property id=&quot;20307&quot; value=&quot;309&quot;/&gt;&lt;/object&gt;&lt;object type=&quot;3&quot; unique_id=&quot;10996&quot;&gt;&lt;property id=&quot;20148&quot; value=&quot;5&quot;/&gt;&lt;property id=&quot;20300&quot; value=&quot;Slide 54 - &amp;quot;Connecting Non-LAN Equipment&amp;quot;&quot;/&gt;&lt;property id=&quot;20307&quot; value=&quot;310&quot;/&gt;&lt;/object&gt;&lt;object type=&quot;3&quot; unique_id=&quot;10997&quot;&gt;&lt;property id=&quot;20148&quot; value=&quot;5&quot;/&gt;&lt;property id=&quot;20300&quot; value=&quot;Slide 55 - &amp;quot;Compatibility Modes Make Conversion from  GPIB Instruments to LAN Simple&amp;quot;&quot;/&gt;&lt;property id=&quot;20307&quot; value=&quot;311&quot;/&gt;&lt;/object&gt;&lt;object type=&quot;3&quot; unique_id=&quot;10998&quot;&gt;&lt;property id=&quot;20148&quot; value=&quot;5&quot;/&gt;&lt;property id=&quot;20300&quot; value=&quot;Slide 56 - &amp;quot;Software Migration: GPIB to LXI Example&amp;quot;&quot;/&gt;&lt;property id=&quot;20307&quot; value=&quot;312&quot;/&gt;&lt;/object&gt;&lt;object type=&quot;3&quot; unique_id=&quot;10999&quot;&gt;&lt;property id=&quot;20148&quot; value=&quot;5&quot;/&gt;&lt;property id=&quot;20300&quot; value=&quot;Slide 57 - &amp;quot;Software Migration Using IVI Drivers…&amp;quot;&quot;/&gt;&lt;property id=&quot;20307&quot; value=&quot;313&quot;/&gt;&lt;/object&gt;&lt;object type=&quot;3&quot; unique_id=&quot;11000&quot;&gt;&lt;property id=&quot;20148&quot; value=&quot;5&quot;/&gt;&lt;property id=&quot;20300&quot; value=&quot;Slide 58 - &amp;quot;LXI Network Topologies&amp;quot;&quot;/&gt;&lt;property id=&quot;20307&quot; value=&quot;314&quot;/&gt;&lt;/object&gt;&lt;object type=&quot;3&quot; unique_id=&quot;11001&quot;&gt;&lt;property id=&quot;20148&quot; value=&quot;5&quot;/&gt;&lt;property id=&quot;20300&quot; value=&quot;Slide 59 - &amp;quot;Additional Information&amp;quot;&quot;/&gt;&lt;property id=&quot;20307&quot; value=&quot;315&quot;/&gt;&lt;/object&gt;&lt;object type=&quot;3&quot; unique_id=&quot;11002&quot;&gt;&lt;property id=&quot;20148&quot; value=&quot;5&quot;/&gt;&lt;property id=&quot;20300&quot; value=&quot;Slide 60 - &amp;quot;Next Up. . .&amp;quot;&quot;/&gt;&lt;property id=&quot;20307&quot; value=&quot;316&quot;/&gt;&lt;/object&gt;&lt;object type=&quot;3&quot; unique_id=&quot;11003&quot;&gt;&lt;property id=&quot;20148&quot; value=&quot;5&quot;/&gt;&lt;property id=&quot;20300&quot; value=&quot;Slide 61 - &amp;quot;Taking LXI to the Next Level&amp;quot;&quot;/&gt;&lt;property id=&quot;20307&quot; value=&quot;317&quot;/&gt;&lt;/object&gt;&lt;object type=&quot;3&quot; unique_id=&quot;11004&quot;&gt;&lt;property id=&quot;20148&quot; value=&quot;5&quot;/&gt;&lt;property id=&quot;20300&quot; value=&quot;Slide 62 - &amp;quot;Traditional Rack/Stack Communications&amp;#x0D;&amp;#x0A; &amp;quot;&quot;/&gt;&lt;property id=&quot;20307&quot; value=&quot;318&quot;/&gt;&lt;/object&gt;&lt;object type=&quot;3&quot; unique_id=&quot;11005&quot;&gt;&lt;property id=&quot;20148&quot; value=&quot;5&quot;/&gt;&lt;property id=&quot;20300&quot; value=&quot;Slide 63&quot;/&gt;&lt;property id=&quot;20307&quot; value=&quot;319&quot;/&gt;&lt;/object&gt;&lt;object type=&quot;3&quot; unique_id=&quot;11006&quot;&gt;&lt;property id=&quot;20148&quot; value=&quot;5&quot;/&gt;&lt;property id=&quot;20300&quot; value=&quot;Slide 64 - &amp;quot;The LXI Class Hierarchy&amp;quot;&quot;/&gt;&lt;property id=&quot;20307&quot; value=&quot;320&quot;/&gt;&lt;/object&gt;&lt;object type=&quot;3&quot; unique_id=&quot;11007&quot;&gt;&lt;property id=&quot;20148&quot; value=&quot;5&quot;/&gt;&lt;property id=&quot;20300&quot; value=&quot;Slide 65 - &amp;quot;Synchronizing LXI Test Systems…&amp;#x0D;&amp;#x0A;LXI Class B delivers efficient system performance&amp;quot;&quot;/&gt;&lt;property id=&quot;20307&quot; value=&quot;321&quot;/&gt;&lt;/object&gt;&lt;object type=&quot;3&quot; unique_id=&quot;11008&quot;&gt;&lt;property id=&quot;20148&quot; value=&quot;5&quot;/&gt;&lt;property id=&quot;20300&quot; value=&quot;Slide 66 - &amp;quot;Class B&amp;#x0D;&amp;#x0A;Adding a Uniform/Precise Notion of Time&amp;quot;&quot;/&gt;&lt;property id=&quot;20307&quot; value=&quot;322&quot;/&gt;&lt;/object&gt;&lt;object type=&quot;3&quot; unique_id=&quot;11009&quot;&gt;&lt;property id=&quot;20148&quot; value=&quot;5&quot;/&gt;&lt;property id=&quot;20300&quot; value=&quot;Slide 67 - &amp;quot;IEEE-1588 – The Class B Core&amp;#x0D;&amp;#x0A;One Master Keeps Time&amp;#x0D;&amp;#x0A;&amp;quot;&quot;/&gt;&lt;property id=&quot;20307&quot; value=&quot;323&quot;/&gt;&lt;/object&gt;&lt;object type=&quot;3&quot; unique_id=&quot;11010&quot;&gt;&lt;property id=&quot;20148&quot; value=&quot;5&quot;/&gt;&lt;property id=&quot;20300&quot; value=&quot;Slide 68 - &amp;quot;Test System Performance&amp;#x0D;&amp;#x0A;System-Level Characterization&amp;quot;&quot;/&gt;&lt;property id=&quot;20307&quot; value=&quot;324&quot;/&gt;&lt;/object&gt;&lt;object type=&quot;3&quot; unique_id=&quot;11011&quot;&gt;&lt;property id=&quot;20148&quot; value=&quot;5&quot;/&gt;&lt;property id=&quot;20300&quot; value=&quot;Slide 69 - &amp;quot;Class B to Class A&amp;#x0D;&amp;#x0A;Adding a Precision Hardware-Based Interface&amp;quot;&quot;/&gt;&lt;property id=&quot;20307&quot; value=&quot;325&quot;/&gt;&lt;/object&gt;&lt;object type=&quot;3&quot; unique_id=&quot;11012&quot;&gt;&lt;property id=&quot;20148&quot; value=&quot;5&quot;/&gt;&lt;property id=&quot;20300&quot; value=&quot;Slide 70 - &amp;quot;Class A Trigger Bus&amp;#x0D;&amp;#x0A;An intuitive programming model&amp;quot;&quot;/&gt;&lt;property id=&quot;20307&quot; value=&quot;326&quot;/&gt;&lt;/object&gt;&lt;object type=&quot;3&quot; unique_id=&quot;11013&quot;&gt;&lt;property id=&quot;20148&quot; value=&quot;5&quot;/&gt;&lt;property id=&quot;20300&quot; value=&quot;Slide 71 - &amp;quot;Step Up to Class A . . .&amp;quot;&quot;/&gt;&lt;property id=&quot;20307&quot; value=&quot;327&quot;/&gt;&lt;/object&gt;&lt;object type=&quot;3&quot; unique_id=&quot;11014&quot;&gt;&lt;property id=&quot;20148&quot; value=&quot;5&quot;/&gt;&lt;property id=&quot;20300&quot; value=&quot;Slide 72 - &amp;quot;Distributing Large-Scale DAQ&amp;#x0D;&amp;#x0A;The Problem&amp;quot;&quot;/&gt;&lt;property id=&quot;20307&quot; value=&quot;328&quot;/&gt;&lt;/object&gt;&lt;object type=&quot;3&quot; unique_id=&quot;11015&quot;&gt;&lt;property id=&quot;20148&quot; value=&quot;5&quot;/&gt;&lt;property id=&quot;20300&quot; value=&quot;Slide 73 - &amp;quot;LXI Class A – Problem Solver&amp;#x0D;&amp;#x0A;Aircraft wing fatigue testing&amp;quot;&quot;/&gt;&lt;property id=&quot;20307&quot; value=&quot;329&quot;/&gt;&lt;/object&gt;&lt;object type=&quot;3&quot; unique_id=&quot;11016&quot;&gt;&lt;property id=&quot;20148&quot; value=&quot;5&quot;/&gt;&lt;property id=&quot;20300&quot; value=&quot;Slide 74 - &amp;quot;Class A for Hybrid Systems&amp;quot;&quot;/&gt;&lt;property id=&quot;20307&quot; value=&quot;330&quot;/&gt;&lt;/object&gt;&lt;object type=&quot;3&quot; unique_id=&quot;11017&quot;&gt;&lt;property id=&quot;20148&quot; value=&quot;5&quot;/&gt;&lt;property id=&quot;20300&quot; value=&quot;Slide 75 - &amp;quot;LXI Class A and B Summary&amp;#x0D;&amp;#x0A;Benefits of a backplane – and it can be distributed!&amp;quot;&quot;/&gt;&lt;property id=&quot;20307&quot; value=&quot;331&quot;/&gt;&lt;/object&gt;&lt;object type=&quot;3&quot; unique_id=&quot;11018&quot;&gt;&lt;property id=&quot;20148&quot; value=&quot;5&quot;/&gt;&lt;property id=&quot;20300&quot; value=&quot;Slide 76 - &amp;quot;Up Next . . .&amp;quot;&quot;/&gt;&lt;property id=&quot;20307&quot; value=&quot;332&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3634</TotalTime>
  <Words>1391</Words>
  <Application>Microsoft Office PowerPoint</Application>
  <PresentationFormat>On-screen Show (4:3)</PresentationFormat>
  <Paragraphs>132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Arial Narrow Bold</vt:lpstr>
      <vt:lpstr>Calibri</vt:lpstr>
      <vt:lpstr>Geneva</vt:lpstr>
      <vt:lpstr>ヒラギノ角ゴ Pro W3</vt:lpstr>
      <vt:lpstr>Blank Presentation</vt:lpstr>
      <vt:lpstr>Maximizing Performance  Using LXI</vt:lpstr>
      <vt:lpstr>Maximizing Performance  Using LXI</vt:lpstr>
      <vt:lpstr>Key Assertions on Performance</vt:lpstr>
      <vt:lpstr>Test System Architecture</vt:lpstr>
      <vt:lpstr>Smart and Simple Devices</vt:lpstr>
      <vt:lpstr>Smart and Simple Devices</vt:lpstr>
      <vt:lpstr>Key Performance Factors</vt:lpstr>
      <vt:lpstr>Key Performance Factors</vt:lpstr>
      <vt:lpstr>Key Performance Factors</vt:lpstr>
      <vt:lpstr>Enhancing Performance Case Study</vt:lpstr>
      <vt:lpstr>Enhancing Performance Case Study</vt:lpstr>
      <vt:lpstr>LXI Benefits</vt:lpstr>
      <vt:lpstr>Fast development/troubleshooting with LXI</vt:lpstr>
      <vt:lpstr>LXI Benefits</vt:lpstr>
      <vt:lpstr>LXI Benefits</vt:lpstr>
      <vt:lpstr>Next Steps – Guides/Videos for Using LXI</vt:lpstr>
    </vt:vector>
  </TitlesOfParts>
  <Company>Spinks Business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LXI PowerpointTemplate</dc:title>
  <dc:creator>LXI</dc:creator>
  <cp:lastModifiedBy>PROFT,CONRAD (Non-K-Loveland,ex1)</cp:lastModifiedBy>
  <cp:revision>271</cp:revision>
  <cp:lastPrinted>2014-08-07T22:37:58Z</cp:lastPrinted>
  <dcterms:created xsi:type="dcterms:W3CDTF">2009-03-17T17:02:10Z</dcterms:created>
  <dcterms:modified xsi:type="dcterms:W3CDTF">2017-05-16T18:05:03Z</dcterms:modified>
</cp:coreProperties>
</file>